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4" r:id="rId5"/>
    <p:sldId id="275" r:id="rId6"/>
    <p:sldId id="276" r:id="rId7"/>
    <p:sldId id="256" r:id="rId8"/>
    <p:sldId id="258" r:id="rId9"/>
    <p:sldId id="259" r:id="rId10"/>
    <p:sldId id="260" r:id="rId11"/>
    <p:sldId id="261" r:id="rId12"/>
    <p:sldId id="262" r:id="rId13"/>
    <p:sldId id="263" r:id="rId14"/>
    <p:sldId id="264" r:id="rId15"/>
    <p:sldId id="265" r:id="rId16"/>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21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7ADAAB-45AD-4FAD-A7E1-59F3CB0A419F}"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227874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ADAAB-45AD-4FAD-A7E1-59F3CB0A419F}"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42674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ADAAB-45AD-4FAD-A7E1-59F3CB0A419F}"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389625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7ADAAB-45AD-4FAD-A7E1-59F3CB0A419F}"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157005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ADAAB-45AD-4FAD-A7E1-59F3CB0A419F}"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312586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7ADAAB-45AD-4FAD-A7E1-59F3CB0A419F}"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3617971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ADAAB-45AD-4FAD-A7E1-59F3CB0A419F}"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134746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7ADAAB-45AD-4FAD-A7E1-59F3CB0A419F}"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261797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ADAAB-45AD-4FAD-A7E1-59F3CB0A419F}"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56533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C7ADAAB-45AD-4FAD-A7E1-59F3CB0A419F}"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118632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4C7ADAAB-45AD-4FAD-A7E1-59F3CB0A419F}"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38657-5DDD-4BA7-BDEC-C6621C1917D5}" type="slidenum">
              <a:rPr lang="en-US" smtClean="0"/>
              <a:t>‹#›</a:t>
            </a:fld>
            <a:endParaRPr lang="en-US"/>
          </a:p>
        </p:txBody>
      </p:sp>
    </p:spTree>
    <p:extLst>
      <p:ext uri="{BB962C8B-B14F-4D97-AF65-F5344CB8AC3E}">
        <p14:creationId xmlns:p14="http://schemas.microsoft.com/office/powerpoint/2010/main" val="80841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C7ADAAB-45AD-4FAD-A7E1-59F3CB0A419F}" type="datetimeFigureOut">
              <a:rPr lang="en-US" smtClean="0"/>
              <a:t>10/5/2022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DD38657-5DDD-4BA7-BDEC-C6621C1917D5}" type="slidenum">
              <a:rPr lang="en-US" smtClean="0"/>
              <a:t>‹#›</a:t>
            </a:fld>
            <a:endParaRPr lang="en-US"/>
          </a:p>
        </p:txBody>
      </p:sp>
    </p:spTree>
    <p:extLst>
      <p:ext uri="{BB962C8B-B14F-4D97-AF65-F5344CB8AC3E}">
        <p14:creationId xmlns:p14="http://schemas.microsoft.com/office/powerpoint/2010/main" val="1569386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D04015-B947-48EE-AA63-2690BA09AD4C}"/>
              </a:ext>
            </a:extLst>
          </p:cNvPr>
          <p:cNvSpPr/>
          <p:nvPr/>
        </p:nvSpPr>
        <p:spPr>
          <a:xfrm>
            <a:off x="1224642" y="5706510"/>
            <a:ext cx="5323113" cy="596613"/>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D8AC7FB-596B-4BA1-BE5E-6659CC1ED72C}"/>
              </a:ext>
            </a:extLst>
          </p:cNvPr>
          <p:cNvSpPr txBox="1"/>
          <p:nvPr/>
        </p:nvSpPr>
        <p:spPr>
          <a:xfrm>
            <a:off x="1340678" y="5846664"/>
            <a:ext cx="5091043" cy="323165"/>
          </a:xfrm>
          <a:prstGeom prst="rect">
            <a:avLst/>
          </a:prstGeom>
          <a:noFill/>
        </p:spPr>
        <p:txBody>
          <a:bodyPr wrap="square" rtlCol="0">
            <a:spAutoFit/>
          </a:bodyPr>
          <a:lstStyle/>
          <a:p>
            <a:pPr algn="ctr"/>
            <a:r>
              <a:rPr lang="en-US" sz="1500" dirty="0">
                <a:latin typeface="Century Gothic" panose="020B0502020202020204" pitchFamily="34" charset="0"/>
              </a:rPr>
              <a:t>B L I S </a:t>
            </a:r>
            <a:r>
              <a:rPr lang="en-US" sz="1500" dirty="0" err="1">
                <a:latin typeface="Century Gothic" panose="020B0502020202020204" pitchFamily="34" charset="0"/>
              </a:rPr>
              <a:t>S</a:t>
            </a:r>
            <a:r>
              <a:rPr lang="en-US" sz="1500" dirty="0">
                <a:latin typeface="Century Gothic" panose="020B0502020202020204" pitchFamily="34" charset="0"/>
              </a:rPr>
              <a:t> F U L   W E D </a:t>
            </a:r>
            <a:r>
              <a:rPr lang="en-US" sz="1500" dirty="0" err="1">
                <a:latin typeface="Century Gothic" panose="020B0502020202020204" pitchFamily="34" charset="0"/>
              </a:rPr>
              <a:t>D</a:t>
            </a:r>
            <a:r>
              <a:rPr lang="en-US" sz="1500" dirty="0">
                <a:latin typeface="Century Gothic" panose="020B0502020202020204" pitchFamily="34" charset="0"/>
              </a:rPr>
              <a:t> I N G   P A C K A G E S</a:t>
            </a:r>
          </a:p>
        </p:txBody>
      </p:sp>
      <p:pic>
        <p:nvPicPr>
          <p:cNvPr id="7" name="Picture 6" descr="Text&#10;&#10;Description automatically generated">
            <a:extLst>
              <a:ext uri="{FF2B5EF4-FFF2-40B4-BE49-F238E27FC236}">
                <a16:creationId xmlns:a16="http://schemas.microsoft.com/office/drawing/2014/main" id="{5DCF0533-EF3B-4B83-A0E0-85F71D0163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24643" y="3359036"/>
            <a:ext cx="5323114" cy="2347474"/>
          </a:xfrm>
          <a:prstGeom prst="rect">
            <a:avLst/>
          </a:prstGeom>
        </p:spPr>
      </p:pic>
    </p:spTree>
    <p:extLst>
      <p:ext uri="{BB962C8B-B14F-4D97-AF65-F5344CB8AC3E}">
        <p14:creationId xmlns:p14="http://schemas.microsoft.com/office/powerpoint/2010/main" val="306406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6"/>
            <a:ext cx="4247366" cy="984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70B4F5FA-E294-438F-B3D1-383EA555B3CF}"/>
              </a:ext>
            </a:extLst>
          </p:cNvPr>
          <p:cNvSpPr txBox="1"/>
          <p:nvPr/>
        </p:nvSpPr>
        <p:spPr>
          <a:xfrm>
            <a:off x="3249645" y="1180324"/>
            <a:ext cx="4007308" cy="538609"/>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ENHANCEMENTS</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5" y="9625065"/>
            <a:ext cx="4588018"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
        <p:nvSpPr>
          <p:cNvPr id="15" name="TextBox 14">
            <a:extLst>
              <a:ext uri="{FF2B5EF4-FFF2-40B4-BE49-F238E27FC236}">
                <a16:creationId xmlns:a16="http://schemas.microsoft.com/office/drawing/2014/main" id="{DD781886-4265-408D-B232-EECA3118D1B8}"/>
              </a:ext>
            </a:extLst>
          </p:cNvPr>
          <p:cNvSpPr txBox="1"/>
          <p:nvPr/>
        </p:nvSpPr>
        <p:spPr>
          <a:xfrm>
            <a:off x="3061691" y="2052844"/>
            <a:ext cx="4315291" cy="400110"/>
          </a:xfrm>
          <a:prstGeom prst="rect">
            <a:avLst/>
          </a:prstGeom>
          <a:noFill/>
        </p:spPr>
        <p:txBody>
          <a:bodyPr wrap="square" rtlCol="0">
            <a:spAutoFit/>
          </a:bodyPr>
          <a:lstStyle/>
          <a:p>
            <a:r>
              <a:rPr lang="en-US" sz="2000" dirty="0">
                <a:latin typeface="Century Gothic" panose="020B0502020202020204" pitchFamily="34" charset="0"/>
              </a:rPr>
              <a:t>D A Y   A F T E R   B R U N C H</a:t>
            </a:r>
          </a:p>
        </p:txBody>
      </p:sp>
      <p:cxnSp>
        <p:nvCxnSpPr>
          <p:cNvPr id="22" name="Straight Connector 21">
            <a:extLst>
              <a:ext uri="{FF2B5EF4-FFF2-40B4-BE49-F238E27FC236}">
                <a16:creationId xmlns:a16="http://schemas.microsoft.com/office/drawing/2014/main" id="{D4C775B3-90EB-4EF1-89C8-D5827AAF1764}"/>
              </a:ext>
            </a:extLst>
          </p:cNvPr>
          <p:cNvCxnSpPr>
            <a:cxnSpLocks/>
          </p:cNvCxnSpPr>
          <p:nvPr/>
        </p:nvCxnSpPr>
        <p:spPr>
          <a:xfrm>
            <a:off x="3131108" y="2422529"/>
            <a:ext cx="424587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A5CCA8E-C86F-42A5-8786-B2B4FF60877B}"/>
              </a:ext>
            </a:extLst>
          </p:cNvPr>
          <p:cNvSpPr txBox="1"/>
          <p:nvPr/>
        </p:nvSpPr>
        <p:spPr>
          <a:xfrm>
            <a:off x="3061691" y="2472623"/>
            <a:ext cx="4394343" cy="2723823"/>
          </a:xfrm>
          <a:prstGeom prst="rect">
            <a:avLst/>
          </a:prstGeom>
          <a:noFill/>
        </p:spPr>
        <p:txBody>
          <a:bodyPr wrap="square" rtlCol="0">
            <a:spAutoFit/>
          </a:bodyPr>
          <a:lstStyle/>
          <a:p>
            <a:r>
              <a:rPr lang="en-US" sz="1200" dirty="0">
                <a:latin typeface="Century Gothic" panose="020B0502020202020204" pitchFamily="34" charset="0"/>
              </a:rPr>
              <a:t>Chilled Florida Orange Juice</a:t>
            </a:r>
          </a:p>
          <a:p>
            <a:endParaRPr lang="en-US" sz="300" dirty="0">
              <a:latin typeface="Century Gothic" panose="020B0502020202020204" pitchFamily="34" charset="0"/>
            </a:endParaRPr>
          </a:p>
          <a:p>
            <a:r>
              <a:rPr lang="en-US" sz="1200" dirty="0">
                <a:latin typeface="Century Gothic" panose="020B0502020202020204" pitchFamily="34" charset="0"/>
              </a:rPr>
              <a:t>Sliced Fresh Fruit Tray</a:t>
            </a:r>
          </a:p>
          <a:p>
            <a:endParaRPr lang="en-US" sz="300" dirty="0">
              <a:latin typeface="Century Gothic" panose="020B0502020202020204" pitchFamily="34" charset="0"/>
            </a:endParaRPr>
          </a:p>
          <a:p>
            <a:r>
              <a:rPr lang="en-US" sz="1200" dirty="0">
                <a:latin typeface="Century Gothic" panose="020B0502020202020204" pitchFamily="34" charset="0"/>
              </a:rPr>
              <a:t>Fluffy Scrambled Eggs</a:t>
            </a:r>
          </a:p>
          <a:p>
            <a:endParaRPr lang="en-US" sz="300" dirty="0">
              <a:latin typeface="Century Gothic" panose="020B0502020202020204" pitchFamily="34" charset="0"/>
            </a:endParaRPr>
          </a:p>
          <a:p>
            <a:r>
              <a:rPr lang="en-US" sz="1200" dirty="0">
                <a:latin typeface="Century Gothic" panose="020B0502020202020204" pitchFamily="34" charset="0"/>
              </a:rPr>
              <a:t>Bacon, Pork or Sausage Patties</a:t>
            </a:r>
          </a:p>
          <a:p>
            <a:endParaRPr lang="en-US" sz="300" dirty="0">
              <a:latin typeface="Century Gothic" panose="020B0502020202020204" pitchFamily="34" charset="0"/>
            </a:endParaRPr>
          </a:p>
          <a:p>
            <a:r>
              <a:rPr lang="en-US" sz="1200" dirty="0">
                <a:latin typeface="Century Gothic" panose="020B0502020202020204" pitchFamily="34" charset="0"/>
              </a:rPr>
              <a:t>Assorted Breakfast Pastries</a:t>
            </a:r>
          </a:p>
          <a:p>
            <a:endParaRPr lang="en-US" sz="300" dirty="0">
              <a:latin typeface="Century Gothic" panose="020B0502020202020204" pitchFamily="34" charset="0"/>
            </a:endParaRPr>
          </a:p>
          <a:p>
            <a:r>
              <a:rPr lang="en-US" sz="1200" dirty="0">
                <a:latin typeface="Century Gothic" panose="020B0502020202020204" pitchFamily="34" charset="0"/>
              </a:rPr>
              <a:t>Home Fried Potatoes</a:t>
            </a:r>
          </a:p>
          <a:p>
            <a:endParaRPr lang="en-US" sz="300" dirty="0">
              <a:latin typeface="Century Gothic" panose="020B0502020202020204" pitchFamily="34" charset="0"/>
            </a:endParaRPr>
          </a:p>
          <a:p>
            <a:r>
              <a:rPr lang="en-US" sz="1200" dirty="0">
                <a:latin typeface="Century Gothic" panose="020B0502020202020204" pitchFamily="34" charset="0"/>
              </a:rPr>
              <a:t>Bagels and Cream Cheese</a:t>
            </a:r>
          </a:p>
          <a:p>
            <a:endParaRPr lang="en-US" sz="300" dirty="0">
              <a:latin typeface="Century Gothic" panose="020B0502020202020204" pitchFamily="34" charset="0"/>
            </a:endParaRPr>
          </a:p>
          <a:p>
            <a:r>
              <a:rPr lang="en-US" sz="1200" dirty="0">
                <a:latin typeface="Century Gothic" panose="020B0502020202020204" pitchFamily="34" charset="0"/>
              </a:rPr>
              <a:t>Butter and Fruit Preserves</a:t>
            </a:r>
          </a:p>
          <a:p>
            <a:endParaRPr lang="en-US" sz="300" dirty="0">
              <a:latin typeface="Century Gothic" panose="020B0502020202020204" pitchFamily="34" charset="0"/>
            </a:endParaRPr>
          </a:p>
          <a:p>
            <a:r>
              <a:rPr lang="en-US" sz="1200" dirty="0">
                <a:latin typeface="Century Gothic" panose="020B0502020202020204" pitchFamily="34" charset="0"/>
              </a:rPr>
              <a:t>Freshly Brewed Starbucks Coffee</a:t>
            </a:r>
          </a:p>
          <a:p>
            <a:endParaRPr lang="en-US" sz="300" dirty="0">
              <a:latin typeface="Century Gothic" panose="020B0502020202020204" pitchFamily="34" charset="0"/>
            </a:endParaRPr>
          </a:p>
          <a:p>
            <a:r>
              <a:rPr lang="en-US" sz="1200" dirty="0">
                <a:latin typeface="Century Gothic" panose="020B0502020202020204" pitchFamily="34" charset="0"/>
              </a:rPr>
              <a:t>Assorted Herbal Teas with Lemon</a:t>
            </a:r>
            <a:endParaRPr lang="en-US" sz="500" dirty="0">
              <a:latin typeface="Century Gothic" panose="020B0502020202020204" pitchFamily="34" charset="0"/>
            </a:endParaRPr>
          </a:p>
          <a:p>
            <a:pPr algn="r"/>
            <a:r>
              <a:rPr lang="en-US" sz="1200" b="1" dirty="0">
                <a:latin typeface="Century Gothic" panose="020B0502020202020204" pitchFamily="34" charset="0"/>
              </a:rPr>
              <a:t>$25.00 per adult*</a:t>
            </a:r>
          </a:p>
          <a:p>
            <a:pPr algn="r"/>
            <a:r>
              <a:rPr lang="en-US" sz="1200" b="1" dirty="0">
                <a:latin typeface="Century Gothic" panose="020B0502020202020204" pitchFamily="34" charset="0"/>
              </a:rPr>
              <a:t>$15.00 per child (3-12)</a:t>
            </a:r>
          </a:p>
        </p:txBody>
      </p:sp>
      <p:sp>
        <p:nvSpPr>
          <p:cNvPr id="11" name="TextBox 10">
            <a:extLst>
              <a:ext uri="{FF2B5EF4-FFF2-40B4-BE49-F238E27FC236}">
                <a16:creationId xmlns:a16="http://schemas.microsoft.com/office/drawing/2014/main" id="{26F28F01-BCC8-4A14-96DE-DF9A4706B6BE}"/>
              </a:ext>
            </a:extLst>
          </p:cNvPr>
          <p:cNvSpPr txBox="1"/>
          <p:nvPr/>
        </p:nvSpPr>
        <p:spPr>
          <a:xfrm>
            <a:off x="3061691" y="5330532"/>
            <a:ext cx="4315291" cy="400110"/>
          </a:xfrm>
          <a:prstGeom prst="rect">
            <a:avLst/>
          </a:prstGeom>
          <a:noFill/>
        </p:spPr>
        <p:txBody>
          <a:bodyPr wrap="square" rtlCol="0">
            <a:spAutoFit/>
          </a:bodyPr>
          <a:lstStyle/>
          <a:p>
            <a:r>
              <a:rPr lang="en-US" sz="2000" dirty="0">
                <a:latin typeface="Century Gothic" panose="020B0502020202020204" pitchFamily="34" charset="0"/>
              </a:rPr>
              <a:t>M I M O S A   S T A T I O N</a:t>
            </a:r>
          </a:p>
        </p:txBody>
      </p:sp>
      <p:cxnSp>
        <p:nvCxnSpPr>
          <p:cNvPr id="12" name="Straight Connector 11">
            <a:extLst>
              <a:ext uri="{FF2B5EF4-FFF2-40B4-BE49-F238E27FC236}">
                <a16:creationId xmlns:a16="http://schemas.microsoft.com/office/drawing/2014/main" id="{B91C2696-9FE8-4645-8D8C-608890530C8F}"/>
              </a:ext>
            </a:extLst>
          </p:cNvPr>
          <p:cNvCxnSpPr>
            <a:cxnSpLocks/>
          </p:cNvCxnSpPr>
          <p:nvPr/>
        </p:nvCxnSpPr>
        <p:spPr>
          <a:xfrm>
            <a:off x="3100297" y="5700217"/>
            <a:ext cx="424587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8E73C7-CC8A-4D85-9544-697893829D24}"/>
              </a:ext>
            </a:extLst>
          </p:cNvPr>
          <p:cNvSpPr txBox="1"/>
          <p:nvPr/>
        </p:nvSpPr>
        <p:spPr>
          <a:xfrm>
            <a:off x="3061691" y="6248488"/>
            <a:ext cx="4423800" cy="400110"/>
          </a:xfrm>
          <a:prstGeom prst="rect">
            <a:avLst/>
          </a:prstGeom>
          <a:noFill/>
        </p:spPr>
        <p:txBody>
          <a:bodyPr wrap="square" rtlCol="0">
            <a:spAutoFit/>
          </a:bodyPr>
          <a:lstStyle/>
          <a:p>
            <a:r>
              <a:rPr lang="en-US" sz="2000" dirty="0">
                <a:latin typeface="Century Gothic" panose="020B0502020202020204" pitchFamily="34" charset="0"/>
              </a:rPr>
              <a:t>B L O </a:t>
            </a:r>
            <a:r>
              <a:rPr lang="en-US" sz="2000" dirty="0" err="1">
                <a:latin typeface="Century Gothic" panose="020B0502020202020204" pitchFamily="34" charset="0"/>
              </a:rPr>
              <a:t>O</a:t>
            </a:r>
            <a:r>
              <a:rPr lang="en-US" sz="2000" dirty="0">
                <a:latin typeface="Century Gothic" panose="020B0502020202020204" pitchFamily="34" charset="0"/>
              </a:rPr>
              <a:t> D Y   M A R Y   S T A T I O N</a:t>
            </a:r>
          </a:p>
        </p:txBody>
      </p:sp>
      <p:cxnSp>
        <p:nvCxnSpPr>
          <p:cNvPr id="17" name="Straight Connector 16">
            <a:extLst>
              <a:ext uri="{FF2B5EF4-FFF2-40B4-BE49-F238E27FC236}">
                <a16:creationId xmlns:a16="http://schemas.microsoft.com/office/drawing/2014/main" id="{285F71A8-33E4-4053-AFCF-2FC3A0B8A562}"/>
              </a:ext>
            </a:extLst>
          </p:cNvPr>
          <p:cNvCxnSpPr>
            <a:cxnSpLocks/>
          </p:cNvCxnSpPr>
          <p:nvPr/>
        </p:nvCxnSpPr>
        <p:spPr>
          <a:xfrm>
            <a:off x="3131108" y="6618173"/>
            <a:ext cx="424587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4EC1231-9E08-49BA-8E3C-586381020A0F}"/>
              </a:ext>
            </a:extLst>
          </p:cNvPr>
          <p:cNvSpPr txBox="1"/>
          <p:nvPr/>
        </p:nvSpPr>
        <p:spPr>
          <a:xfrm>
            <a:off x="5356626" y="5737815"/>
            <a:ext cx="2020356" cy="461665"/>
          </a:xfrm>
          <a:prstGeom prst="rect">
            <a:avLst/>
          </a:prstGeom>
          <a:noFill/>
        </p:spPr>
        <p:txBody>
          <a:bodyPr wrap="square" rtlCol="0">
            <a:spAutoFit/>
          </a:bodyPr>
          <a:lstStyle/>
          <a:p>
            <a:pPr algn="r"/>
            <a:r>
              <a:rPr lang="en-US" sz="1200" b="1" dirty="0">
                <a:latin typeface="Century Gothic" panose="020B0502020202020204" pitchFamily="34" charset="0"/>
              </a:rPr>
              <a:t>$15.00 per person*</a:t>
            </a:r>
          </a:p>
          <a:p>
            <a:pPr algn="r"/>
            <a:r>
              <a:rPr lang="en-US" sz="1200" b="1" dirty="0">
                <a:latin typeface="Century Gothic" panose="020B0502020202020204" pitchFamily="34" charset="0"/>
              </a:rPr>
              <a:t>Up to two hours </a:t>
            </a:r>
            <a:endParaRPr lang="en-US" sz="1200" dirty="0"/>
          </a:p>
        </p:txBody>
      </p:sp>
      <p:sp>
        <p:nvSpPr>
          <p:cNvPr id="18" name="TextBox 17">
            <a:extLst>
              <a:ext uri="{FF2B5EF4-FFF2-40B4-BE49-F238E27FC236}">
                <a16:creationId xmlns:a16="http://schemas.microsoft.com/office/drawing/2014/main" id="{877632CB-4156-43F3-90D3-1109926C1265}"/>
              </a:ext>
            </a:extLst>
          </p:cNvPr>
          <p:cNvSpPr txBox="1"/>
          <p:nvPr/>
        </p:nvSpPr>
        <p:spPr>
          <a:xfrm>
            <a:off x="5325817" y="6658970"/>
            <a:ext cx="2020356" cy="461665"/>
          </a:xfrm>
          <a:prstGeom prst="rect">
            <a:avLst/>
          </a:prstGeom>
          <a:noFill/>
        </p:spPr>
        <p:txBody>
          <a:bodyPr wrap="square" rtlCol="0">
            <a:spAutoFit/>
          </a:bodyPr>
          <a:lstStyle/>
          <a:p>
            <a:pPr algn="r"/>
            <a:r>
              <a:rPr lang="en-US" sz="1200" b="1" dirty="0">
                <a:latin typeface="Century Gothic" panose="020B0502020202020204" pitchFamily="34" charset="0"/>
              </a:rPr>
              <a:t>$18.00 per person*</a:t>
            </a:r>
          </a:p>
          <a:p>
            <a:pPr algn="r"/>
            <a:r>
              <a:rPr lang="en-US" sz="1200" b="1" dirty="0">
                <a:latin typeface="Century Gothic" panose="020B0502020202020204" pitchFamily="34" charset="0"/>
              </a:rPr>
              <a:t>Up to two hours </a:t>
            </a:r>
            <a:endParaRPr lang="en-US" sz="1200" dirty="0"/>
          </a:p>
        </p:txBody>
      </p:sp>
    </p:spTree>
    <p:extLst>
      <p:ext uri="{BB962C8B-B14F-4D97-AF65-F5344CB8AC3E}">
        <p14:creationId xmlns:p14="http://schemas.microsoft.com/office/powerpoint/2010/main" val="278123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6"/>
            <a:ext cx="4247366" cy="984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70B4F5FA-E294-438F-B3D1-383EA555B3CF}"/>
              </a:ext>
            </a:extLst>
          </p:cNvPr>
          <p:cNvSpPr txBox="1"/>
          <p:nvPr/>
        </p:nvSpPr>
        <p:spPr>
          <a:xfrm>
            <a:off x="3150101" y="1061265"/>
            <a:ext cx="4206389" cy="769441"/>
          </a:xfrm>
          <a:prstGeom prst="rect">
            <a:avLst/>
          </a:prstGeom>
          <a:noFill/>
        </p:spPr>
        <p:txBody>
          <a:bodyPr wrap="square" rtlCol="0">
            <a:spAutoFit/>
          </a:bodyPr>
          <a:lstStyle/>
          <a:p>
            <a:pPr algn="ctr"/>
            <a:r>
              <a:rPr lang="en-US" sz="4400" dirty="0">
                <a:solidFill>
                  <a:schemeClr val="bg1"/>
                </a:solidFill>
                <a:latin typeface="Century Gothic" panose="020B0502020202020204" pitchFamily="34" charset="0"/>
              </a:rPr>
              <a:t>BEVERAGES</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4" y="9625065"/>
            <a:ext cx="4720365"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
        <p:nvSpPr>
          <p:cNvPr id="23" name="TextBox 22">
            <a:extLst>
              <a:ext uri="{FF2B5EF4-FFF2-40B4-BE49-F238E27FC236}">
                <a16:creationId xmlns:a16="http://schemas.microsoft.com/office/drawing/2014/main" id="{44DDFF61-6ABE-413E-A69E-BD52ABFEA15D}"/>
              </a:ext>
            </a:extLst>
          </p:cNvPr>
          <p:cNvSpPr txBox="1"/>
          <p:nvPr/>
        </p:nvSpPr>
        <p:spPr>
          <a:xfrm>
            <a:off x="3052035" y="2501372"/>
            <a:ext cx="4324947" cy="707886"/>
          </a:xfrm>
          <a:prstGeom prst="rect">
            <a:avLst/>
          </a:prstGeom>
          <a:noFill/>
        </p:spPr>
        <p:txBody>
          <a:bodyPr wrap="square" rtlCol="0">
            <a:spAutoFit/>
          </a:bodyPr>
          <a:lstStyle/>
          <a:p>
            <a:r>
              <a:rPr lang="en-US" sz="2000" dirty="0">
                <a:latin typeface="Century Gothic" panose="020B0502020202020204" pitchFamily="34" charset="0"/>
              </a:rPr>
              <a:t>H O S T   S P O N S O R E D   B A R</a:t>
            </a:r>
          </a:p>
          <a:p>
            <a:r>
              <a:rPr lang="en-US" sz="2000" dirty="0">
                <a:latin typeface="Century Gothic" panose="020B0502020202020204" pitchFamily="34" charset="0"/>
              </a:rPr>
              <a:t>P E R  P E R S O N</a:t>
            </a:r>
          </a:p>
        </p:txBody>
      </p:sp>
      <p:cxnSp>
        <p:nvCxnSpPr>
          <p:cNvPr id="24" name="Straight Connector 23">
            <a:extLst>
              <a:ext uri="{FF2B5EF4-FFF2-40B4-BE49-F238E27FC236}">
                <a16:creationId xmlns:a16="http://schemas.microsoft.com/office/drawing/2014/main" id="{7D81F68A-ACDE-439C-9348-16C1177ECBB8}"/>
              </a:ext>
            </a:extLst>
          </p:cNvPr>
          <p:cNvCxnSpPr>
            <a:cxnSpLocks/>
          </p:cNvCxnSpPr>
          <p:nvPr/>
        </p:nvCxnSpPr>
        <p:spPr>
          <a:xfrm>
            <a:off x="3129613" y="3193225"/>
            <a:ext cx="4247371" cy="12953"/>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270DFDE-7D28-457F-81E8-9DF38F40BBC0}"/>
              </a:ext>
            </a:extLst>
          </p:cNvPr>
          <p:cNvSpPr txBox="1"/>
          <p:nvPr/>
        </p:nvSpPr>
        <p:spPr>
          <a:xfrm>
            <a:off x="3052033" y="3193225"/>
            <a:ext cx="1901222" cy="1326838"/>
          </a:xfrm>
          <a:prstGeom prst="rect">
            <a:avLst/>
          </a:prstGeom>
          <a:noFill/>
        </p:spPr>
        <p:txBody>
          <a:bodyPr wrap="square" rtlCol="0">
            <a:spAutoFit/>
          </a:bodyPr>
          <a:lstStyle/>
          <a:p>
            <a:pPr>
              <a:lnSpc>
                <a:spcPct val="150000"/>
              </a:lnSpc>
            </a:pPr>
            <a:endParaRPr lang="en-US" sz="700" dirty="0">
              <a:latin typeface="Century Gothic" panose="020B0502020202020204" pitchFamily="34" charset="0"/>
            </a:endParaRPr>
          </a:p>
          <a:p>
            <a:pPr>
              <a:lnSpc>
                <a:spcPct val="150000"/>
              </a:lnSpc>
            </a:pPr>
            <a:r>
              <a:rPr lang="en-US" sz="1200" dirty="0">
                <a:latin typeface="Century Gothic" panose="020B0502020202020204" pitchFamily="34" charset="0"/>
              </a:rPr>
              <a:t>One Hour</a:t>
            </a:r>
          </a:p>
          <a:p>
            <a:pPr>
              <a:lnSpc>
                <a:spcPct val="150000"/>
              </a:lnSpc>
            </a:pPr>
            <a:r>
              <a:rPr lang="en-US" sz="1200" dirty="0">
                <a:latin typeface="Century Gothic" panose="020B0502020202020204" pitchFamily="34" charset="0"/>
              </a:rPr>
              <a:t>Two Hours</a:t>
            </a:r>
          </a:p>
          <a:p>
            <a:pPr>
              <a:lnSpc>
                <a:spcPct val="150000"/>
              </a:lnSpc>
            </a:pPr>
            <a:r>
              <a:rPr lang="en-US" sz="1200" dirty="0">
                <a:latin typeface="Century Gothic" panose="020B0502020202020204" pitchFamily="34" charset="0"/>
              </a:rPr>
              <a:t>Three Hours</a:t>
            </a:r>
          </a:p>
          <a:p>
            <a:pPr>
              <a:lnSpc>
                <a:spcPct val="150000"/>
              </a:lnSpc>
            </a:pPr>
            <a:r>
              <a:rPr lang="en-US" sz="1200" dirty="0">
                <a:latin typeface="Century Gothic" panose="020B0502020202020204" pitchFamily="34" charset="0"/>
              </a:rPr>
              <a:t>Four Hours</a:t>
            </a:r>
          </a:p>
        </p:txBody>
      </p:sp>
      <p:sp>
        <p:nvSpPr>
          <p:cNvPr id="26" name="TextBox 25">
            <a:extLst>
              <a:ext uri="{FF2B5EF4-FFF2-40B4-BE49-F238E27FC236}">
                <a16:creationId xmlns:a16="http://schemas.microsoft.com/office/drawing/2014/main" id="{CB232A9E-7B18-4D26-8D1B-5EBC7AC63888}"/>
              </a:ext>
            </a:extLst>
          </p:cNvPr>
          <p:cNvSpPr txBox="1"/>
          <p:nvPr/>
        </p:nvSpPr>
        <p:spPr>
          <a:xfrm>
            <a:off x="3052032" y="7291610"/>
            <a:ext cx="4324949" cy="400110"/>
          </a:xfrm>
          <a:prstGeom prst="rect">
            <a:avLst/>
          </a:prstGeom>
          <a:noFill/>
        </p:spPr>
        <p:txBody>
          <a:bodyPr wrap="square" rtlCol="0">
            <a:spAutoFit/>
          </a:bodyPr>
          <a:lstStyle/>
          <a:p>
            <a:r>
              <a:rPr lang="en-US" sz="2000" dirty="0">
                <a:latin typeface="Century Gothic" panose="020B0502020202020204" pitchFamily="34" charset="0"/>
              </a:rPr>
              <a:t>C A S H   B A R   S E R V I C E</a:t>
            </a:r>
          </a:p>
        </p:txBody>
      </p:sp>
      <p:cxnSp>
        <p:nvCxnSpPr>
          <p:cNvPr id="27" name="Straight Connector 26">
            <a:extLst>
              <a:ext uri="{FF2B5EF4-FFF2-40B4-BE49-F238E27FC236}">
                <a16:creationId xmlns:a16="http://schemas.microsoft.com/office/drawing/2014/main" id="{F46DCC4C-064F-429E-85B6-C792EA2C9D83}"/>
              </a:ext>
            </a:extLst>
          </p:cNvPr>
          <p:cNvCxnSpPr>
            <a:cxnSpLocks/>
          </p:cNvCxnSpPr>
          <p:nvPr/>
        </p:nvCxnSpPr>
        <p:spPr>
          <a:xfrm>
            <a:off x="3129613" y="7699851"/>
            <a:ext cx="4247370"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D7F2186-94F6-4C34-AF9D-316AD92AFE3A}"/>
              </a:ext>
            </a:extLst>
          </p:cNvPr>
          <p:cNvSpPr txBox="1"/>
          <p:nvPr/>
        </p:nvSpPr>
        <p:spPr>
          <a:xfrm>
            <a:off x="3052032" y="7702510"/>
            <a:ext cx="4535016" cy="1442254"/>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Premium Brand Cocktails</a:t>
            </a:r>
          </a:p>
          <a:p>
            <a:pPr>
              <a:lnSpc>
                <a:spcPct val="150000"/>
              </a:lnSpc>
            </a:pPr>
            <a:r>
              <a:rPr lang="en-US" sz="1200" dirty="0">
                <a:latin typeface="Century Gothic" panose="020B0502020202020204" pitchFamily="34" charset="0"/>
              </a:rPr>
              <a:t>Call Brand Cocktails</a:t>
            </a:r>
          </a:p>
          <a:p>
            <a:pPr>
              <a:lnSpc>
                <a:spcPct val="150000"/>
              </a:lnSpc>
            </a:pPr>
            <a:r>
              <a:rPr lang="en-US" sz="1200" dirty="0">
                <a:latin typeface="Century Gothic" panose="020B0502020202020204" pitchFamily="34" charset="0"/>
              </a:rPr>
              <a:t>Imported and Specialty Beers</a:t>
            </a:r>
          </a:p>
          <a:p>
            <a:pPr>
              <a:lnSpc>
                <a:spcPct val="150000"/>
              </a:lnSpc>
            </a:pPr>
            <a:r>
              <a:rPr lang="en-US" sz="1200" dirty="0">
                <a:latin typeface="Century Gothic" panose="020B0502020202020204" pitchFamily="34" charset="0"/>
              </a:rPr>
              <a:t>Domestic and Light Beers</a:t>
            </a:r>
          </a:p>
          <a:p>
            <a:pPr>
              <a:lnSpc>
                <a:spcPct val="150000"/>
              </a:lnSpc>
            </a:pPr>
            <a:r>
              <a:rPr lang="en-US" sz="1200" dirty="0">
                <a:latin typeface="Century Gothic" panose="020B0502020202020204" pitchFamily="34" charset="0"/>
              </a:rPr>
              <a:t>Specialty House Wines</a:t>
            </a:r>
          </a:p>
        </p:txBody>
      </p:sp>
      <p:sp>
        <p:nvSpPr>
          <p:cNvPr id="30" name="TextBox 29">
            <a:extLst>
              <a:ext uri="{FF2B5EF4-FFF2-40B4-BE49-F238E27FC236}">
                <a16:creationId xmlns:a16="http://schemas.microsoft.com/office/drawing/2014/main" id="{F9AA7293-2201-4F65-961D-A7A80E7E732E}"/>
              </a:ext>
            </a:extLst>
          </p:cNvPr>
          <p:cNvSpPr txBox="1"/>
          <p:nvPr/>
        </p:nvSpPr>
        <p:spPr>
          <a:xfrm>
            <a:off x="3052033" y="4592605"/>
            <a:ext cx="4324949" cy="707886"/>
          </a:xfrm>
          <a:prstGeom prst="rect">
            <a:avLst/>
          </a:prstGeom>
          <a:noFill/>
        </p:spPr>
        <p:txBody>
          <a:bodyPr wrap="square" rtlCol="0">
            <a:spAutoFit/>
          </a:bodyPr>
          <a:lstStyle/>
          <a:p>
            <a:r>
              <a:rPr lang="en-US" sz="2000" dirty="0">
                <a:latin typeface="Century Gothic" panose="020B0502020202020204" pitchFamily="34" charset="0"/>
              </a:rPr>
              <a:t>H O S T   S P O N S O R E D   B A R</a:t>
            </a:r>
          </a:p>
          <a:p>
            <a:r>
              <a:rPr lang="en-US" sz="2000" dirty="0">
                <a:latin typeface="Century Gothic" panose="020B0502020202020204" pitchFamily="34" charset="0"/>
              </a:rPr>
              <a:t>P E R  D R I N K</a:t>
            </a:r>
          </a:p>
        </p:txBody>
      </p:sp>
      <p:cxnSp>
        <p:nvCxnSpPr>
          <p:cNvPr id="31" name="Straight Connector 30">
            <a:extLst>
              <a:ext uri="{FF2B5EF4-FFF2-40B4-BE49-F238E27FC236}">
                <a16:creationId xmlns:a16="http://schemas.microsoft.com/office/drawing/2014/main" id="{F7873E68-63C2-4BBD-9607-7C097EBC31A3}"/>
              </a:ext>
            </a:extLst>
          </p:cNvPr>
          <p:cNvCxnSpPr>
            <a:cxnSpLocks/>
          </p:cNvCxnSpPr>
          <p:nvPr/>
        </p:nvCxnSpPr>
        <p:spPr>
          <a:xfrm>
            <a:off x="3129613" y="5297411"/>
            <a:ext cx="4247371"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AE6F01A-528F-46EA-B913-0DF8E5B5B5BE}"/>
              </a:ext>
            </a:extLst>
          </p:cNvPr>
          <p:cNvSpPr txBox="1"/>
          <p:nvPr/>
        </p:nvSpPr>
        <p:spPr>
          <a:xfrm>
            <a:off x="3052034" y="5287186"/>
            <a:ext cx="2261686" cy="1880836"/>
          </a:xfrm>
          <a:prstGeom prst="rect">
            <a:avLst/>
          </a:prstGeom>
          <a:noFill/>
        </p:spPr>
        <p:txBody>
          <a:bodyPr wrap="square" rtlCol="0">
            <a:spAutoFit/>
          </a:bodyPr>
          <a:lstStyle/>
          <a:p>
            <a:pPr>
              <a:lnSpc>
                <a:spcPct val="150000"/>
              </a:lnSpc>
            </a:pPr>
            <a:endParaRPr lang="en-US" sz="700" dirty="0">
              <a:latin typeface="Century Gothic" panose="020B0502020202020204" pitchFamily="34" charset="0"/>
            </a:endParaRPr>
          </a:p>
          <a:p>
            <a:pPr>
              <a:lnSpc>
                <a:spcPct val="150000"/>
              </a:lnSpc>
            </a:pPr>
            <a:r>
              <a:rPr lang="en-US" sz="1200" dirty="0">
                <a:latin typeface="Century Gothic" panose="020B0502020202020204" pitchFamily="34" charset="0"/>
              </a:rPr>
              <a:t>Cocktails</a:t>
            </a:r>
          </a:p>
          <a:p>
            <a:pPr>
              <a:lnSpc>
                <a:spcPct val="150000"/>
              </a:lnSpc>
            </a:pPr>
            <a:r>
              <a:rPr lang="en-US" sz="1200" dirty="0">
                <a:latin typeface="Century Gothic" panose="020B0502020202020204" pitchFamily="34" charset="0"/>
              </a:rPr>
              <a:t>Imported &amp; Specialty Beers</a:t>
            </a:r>
          </a:p>
          <a:p>
            <a:pPr>
              <a:lnSpc>
                <a:spcPct val="150000"/>
              </a:lnSpc>
            </a:pPr>
            <a:r>
              <a:rPr lang="en-US" sz="1200" dirty="0">
                <a:latin typeface="Century Gothic" panose="020B0502020202020204" pitchFamily="34" charset="0"/>
              </a:rPr>
              <a:t>Domestic &amp; Light Beers</a:t>
            </a:r>
          </a:p>
          <a:p>
            <a:pPr>
              <a:lnSpc>
                <a:spcPct val="150000"/>
              </a:lnSpc>
            </a:pPr>
            <a:r>
              <a:rPr lang="en-US" sz="1200" dirty="0">
                <a:latin typeface="Century Gothic" panose="020B0502020202020204" pitchFamily="34" charset="0"/>
              </a:rPr>
              <a:t>Specialty House Wines</a:t>
            </a:r>
          </a:p>
          <a:p>
            <a:pPr>
              <a:lnSpc>
                <a:spcPct val="150000"/>
              </a:lnSpc>
            </a:pPr>
            <a:r>
              <a:rPr lang="en-US" sz="1200" dirty="0">
                <a:latin typeface="Century Gothic" panose="020B0502020202020204" pitchFamily="34" charset="0"/>
              </a:rPr>
              <a:t>Mineral and Bottled Water</a:t>
            </a:r>
          </a:p>
          <a:p>
            <a:pPr>
              <a:lnSpc>
                <a:spcPct val="150000"/>
              </a:lnSpc>
            </a:pPr>
            <a:r>
              <a:rPr lang="en-US" sz="1200" dirty="0">
                <a:latin typeface="Century Gothic" panose="020B0502020202020204" pitchFamily="34" charset="0"/>
              </a:rPr>
              <a:t>Soda</a:t>
            </a:r>
          </a:p>
        </p:txBody>
      </p:sp>
      <p:sp>
        <p:nvSpPr>
          <p:cNvPr id="33" name="TextBox 32">
            <a:extLst>
              <a:ext uri="{FF2B5EF4-FFF2-40B4-BE49-F238E27FC236}">
                <a16:creationId xmlns:a16="http://schemas.microsoft.com/office/drawing/2014/main" id="{15A994F0-3D60-4B2C-B989-66A1CE41CFBC}"/>
              </a:ext>
            </a:extLst>
          </p:cNvPr>
          <p:cNvSpPr txBox="1"/>
          <p:nvPr/>
        </p:nvSpPr>
        <p:spPr>
          <a:xfrm>
            <a:off x="4010923" y="3378471"/>
            <a:ext cx="3189603" cy="1165255"/>
          </a:xfrm>
          <a:prstGeom prst="rect">
            <a:avLst/>
          </a:prstGeom>
          <a:noFill/>
        </p:spPr>
        <p:txBody>
          <a:bodyPr wrap="square" rtlCol="0">
            <a:spAutoFit/>
          </a:bodyPr>
          <a:lstStyle/>
          <a:p>
            <a:pPr algn="r">
              <a:lnSpc>
                <a:spcPct val="150000"/>
              </a:lnSpc>
            </a:pPr>
            <a:r>
              <a:rPr lang="en-US" sz="1200" dirty="0">
                <a:latin typeface="Century Gothic" panose="020B0502020202020204" pitchFamily="34" charset="0"/>
              </a:rPr>
              <a:t>$26.00                    $30.00     </a:t>
            </a:r>
          </a:p>
          <a:p>
            <a:pPr algn="r">
              <a:lnSpc>
                <a:spcPct val="150000"/>
              </a:lnSpc>
            </a:pPr>
            <a:r>
              <a:rPr lang="en-US" sz="1200" dirty="0">
                <a:latin typeface="Century Gothic" panose="020B0502020202020204" pitchFamily="34" charset="0"/>
              </a:rPr>
              <a:t>$32.00                    $40.00</a:t>
            </a:r>
          </a:p>
          <a:p>
            <a:pPr algn="r">
              <a:lnSpc>
                <a:spcPct val="150000"/>
              </a:lnSpc>
            </a:pPr>
            <a:r>
              <a:rPr lang="en-US" sz="1200" dirty="0">
                <a:latin typeface="Century Gothic" panose="020B0502020202020204" pitchFamily="34" charset="0"/>
              </a:rPr>
              <a:t>$46.00                    $50.00</a:t>
            </a:r>
          </a:p>
          <a:p>
            <a:pPr algn="r">
              <a:lnSpc>
                <a:spcPct val="150000"/>
              </a:lnSpc>
            </a:pPr>
            <a:r>
              <a:rPr lang="en-US" sz="1200" dirty="0">
                <a:latin typeface="Century Gothic" panose="020B0502020202020204" pitchFamily="34" charset="0"/>
              </a:rPr>
              <a:t>		 $56.00 	  	$60.00</a:t>
            </a:r>
          </a:p>
        </p:txBody>
      </p:sp>
      <p:sp>
        <p:nvSpPr>
          <p:cNvPr id="34" name="TextBox 33">
            <a:extLst>
              <a:ext uri="{FF2B5EF4-FFF2-40B4-BE49-F238E27FC236}">
                <a16:creationId xmlns:a16="http://schemas.microsoft.com/office/drawing/2014/main" id="{5202DCA0-3568-4709-AE09-E729F83F3F6D}"/>
              </a:ext>
            </a:extLst>
          </p:cNvPr>
          <p:cNvSpPr txBox="1"/>
          <p:nvPr/>
        </p:nvSpPr>
        <p:spPr>
          <a:xfrm>
            <a:off x="5030833" y="3152615"/>
            <a:ext cx="1005911" cy="303416"/>
          </a:xfrm>
          <a:prstGeom prst="rect">
            <a:avLst/>
          </a:prstGeom>
          <a:noFill/>
        </p:spPr>
        <p:txBody>
          <a:bodyPr wrap="square" rtlCol="0">
            <a:spAutoFit/>
          </a:bodyPr>
          <a:lstStyle/>
          <a:p>
            <a:pPr algn="ctr">
              <a:lnSpc>
                <a:spcPct val="150000"/>
              </a:lnSpc>
            </a:pPr>
            <a:r>
              <a:rPr lang="en-US" sz="1050" b="1" dirty="0">
                <a:latin typeface="Century Gothic" panose="020B0502020202020204" pitchFamily="34" charset="0"/>
              </a:rPr>
              <a:t>House Brand</a:t>
            </a:r>
          </a:p>
        </p:txBody>
      </p:sp>
      <p:sp>
        <p:nvSpPr>
          <p:cNvPr id="35" name="TextBox 34">
            <a:extLst>
              <a:ext uri="{FF2B5EF4-FFF2-40B4-BE49-F238E27FC236}">
                <a16:creationId xmlns:a16="http://schemas.microsoft.com/office/drawing/2014/main" id="{C0BCE92B-43E4-492A-8E28-DE84D26495BE}"/>
              </a:ext>
            </a:extLst>
          </p:cNvPr>
          <p:cNvSpPr txBox="1"/>
          <p:nvPr/>
        </p:nvSpPr>
        <p:spPr>
          <a:xfrm>
            <a:off x="6237821" y="3162586"/>
            <a:ext cx="1225660" cy="303416"/>
          </a:xfrm>
          <a:prstGeom prst="rect">
            <a:avLst/>
          </a:prstGeom>
          <a:noFill/>
        </p:spPr>
        <p:txBody>
          <a:bodyPr wrap="square" rtlCol="0">
            <a:spAutoFit/>
          </a:bodyPr>
          <a:lstStyle/>
          <a:p>
            <a:pPr algn="ctr">
              <a:lnSpc>
                <a:spcPct val="150000"/>
              </a:lnSpc>
            </a:pPr>
            <a:r>
              <a:rPr lang="en-US" sz="1050" b="1" dirty="0">
                <a:latin typeface="Century Gothic" panose="020B0502020202020204" pitchFamily="34" charset="0"/>
              </a:rPr>
              <a:t>Premium Brand</a:t>
            </a:r>
          </a:p>
        </p:txBody>
      </p:sp>
      <p:sp>
        <p:nvSpPr>
          <p:cNvPr id="36" name="TextBox 35">
            <a:extLst>
              <a:ext uri="{FF2B5EF4-FFF2-40B4-BE49-F238E27FC236}">
                <a16:creationId xmlns:a16="http://schemas.microsoft.com/office/drawing/2014/main" id="{8B01ADC0-1944-4EC3-A653-CD05B2B68159}"/>
              </a:ext>
            </a:extLst>
          </p:cNvPr>
          <p:cNvSpPr txBox="1"/>
          <p:nvPr/>
        </p:nvSpPr>
        <p:spPr>
          <a:xfrm>
            <a:off x="4010923" y="5448899"/>
            <a:ext cx="3189603" cy="611258"/>
          </a:xfrm>
          <a:prstGeom prst="rect">
            <a:avLst/>
          </a:prstGeom>
          <a:noFill/>
        </p:spPr>
        <p:txBody>
          <a:bodyPr wrap="square" rtlCol="0">
            <a:spAutoFit/>
          </a:bodyPr>
          <a:lstStyle/>
          <a:p>
            <a:pPr algn="r">
              <a:lnSpc>
                <a:spcPct val="150000"/>
              </a:lnSpc>
            </a:pPr>
            <a:r>
              <a:rPr lang="en-US" sz="1200" dirty="0">
                <a:latin typeface="Century Gothic" panose="020B0502020202020204" pitchFamily="34" charset="0"/>
              </a:rPr>
              <a:t>$15.00                    $12.00     </a:t>
            </a:r>
          </a:p>
          <a:p>
            <a:pPr algn="r">
              <a:lnSpc>
                <a:spcPct val="150000"/>
              </a:lnSpc>
            </a:pPr>
            <a:r>
              <a:rPr lang="en-US" sz="1200" dirty="0">
                <a:latin typeface="Century Gothic" panose="020B0502020202020204" pitchFamily="34" charset="0"/>
              </a:rPr>
              <a:t> $9.00                    $10.00</a:t>
            </a:r>
          </a:p>
        </p:txBody>
      </p:sp>
      <p:sp>
        <p:nvSpPr>
          <p:cNvPr id="37" name="TextBox 36">
            <a:extLst>
              <a:ext uri="{FF2B5EF4-FFF2-40B4-BE49-F238E27FC236}">
                <a16:creationId xmlns:a16="http://schemas.microsoft.com/office/drawing/2014/main" id="{BE79178B-331D-4CDE-889C-13A439F92D6E}"/>
              </a:ext>
            </a:extLst>
          </p:cNvPr>
          <p:cNvSpPr txBox="1"/>
          <p:nvPr/>
        </p:nvSpPr>
        <p:spPr>
          <a:xfrm>
            <a:off x="4953255" y="5223043"/>
            <a:ext cx="1083489" cy="303416"/>
          </a:xfrm>
          <a:prstGeom prst="rect">
            <a:avLst/>
          </a:prstGeom>
          <a:noFill/>
        </p:spPr>
        <p:txBody>
          <a:bodyPr wrap="square" rtlCol="0">
            <a:spAutoFit/>
          </a:bodyPr>
          <a:lstStyle/>
          <a:p>
            <a:pPr algn="ctr">
              <a:lnSpc>
                <a:spcPct val="150000"/>
              </a:lnSpc>
            </a:pPr>
            <a:r>
              <a:rPr lang="en-US" sz="1050" b="1" dirty="0">
                <a:latin typeface="Century Gothic" panose="020B0502020202020204" pitchFamily="34" charset="0"/>
              </a:rPr>
              <a:t>House Brand</a:t>
            </a:r>
          </a:p>
        </p:txBody>
      </p:sp>
      <p:sp>
        <p:nvSpPr>
          <p:cNvPr id="38" name="TextBox 37">
            <a:extLst>
              <a:ext uri="{FF2B5EF4-FFF2-40B4-BE49-F238E27FC236}">
                <a16:creationId xmlns:a16="http://schemas.microsoft.com/office/drawing/2014/main" id="{76A52657-C7EE-4B41-AA19-CB7E18EC4F62}"/>
              </a:ext>
            </a:extLst>
          </p:cNvPr>
          <p:cNvSpPr txBox="1"/>
          <p:nvPr/>
        </p:nvSpPr>
        <p:spPr>
          <a:xfrm>
            <a:off x="6241327" y="5222657"/>
            <a:ext cx="1225660" cy="303416"/>
          </a:xfrm>
          <a:prstGeom prst="rect">
            <a:avLst/>
          </a:prstGeom>
          <a:noFill/>
        </p:spPr>
        <p:txBody>
          <a:bodyPr wrap="square" rtlCol="0">
            <a:spAutoFit/>
          </a:bodyPr>
          <a:lstStyle/>
          <a:p>
            <a:pPr algn="ctr">
              <a:lnSpc>
                <a:spcPct val="150000"/>
              </a:lnSpc>
            </a:pPr>
            <a:r>
              <a:rPr lang="en-US" sz="1050" b="1" dirty="0">
                <a:latin typeface="Century Gothic" panose="020B0502020202020204" pitchFamily="34" charset="0"/>
              </a:rPr>
              <a:t>Premium Brand</a:t>
            </a:r>
          </a:p>
        </p:txBody>
      </p:sp>
      <p:sp>
        <p:nvSpPr>
          <p:cNvPr id="39" name="TextBox 38">
            <a:extLst>
              <a:ext uri="{FF2B5EF4-FFF2-40B4-BE49-F238E27FC236}">
                <a16:creationId xmlns:a16="http://schemas.microsoft.com/office/drawing/2014/main" id="{976997E3-9DC0-4E5E-98D9-3E4B4732014E}"/>
              </a:ext>
            </a:extLst>
          </p:cNvPr>
          <p:cNvSpPr txBox="1"/>
          <p:nvPr/>
        </p:nvSpPr>
        <p:spPr>
          <a:xfrm>
            <a:off x="5319359" y="5987895"/>
            <a:ext cx="720303" cy="1165255"/>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$7.50</a:t>
            </a:r>
          </a:p>
          <a:p>
            <a:pPr>
              <a:lnSpc>
                <a:spcPct val="150000"/>
              </a:lnSpc>
            </a:pPr>
            <a:r>
              <a:rPr lang="en-US" sz="1200" dirty="0">
                <a:latin typeface="Century Gothic" panose="020B0502020202020204" pitchFamily="34" charset="0"/>
              </a:rPr>
              <a:t>$8.00</a:t>
            </a:r>
          </a:p>
          <a:p>
            <a:pPr>
              <a:lnSpc>
                <a:spcPct val="150000"/>
              </a:lnSpc>
            </a:pPr>
            <a:r>
              <a:rPr lang="en-US" sz="1200" dirty="0">
                <a:latin typeface="Century Gothic" panose="020B0502020202020204" pitchFamily="34" charset="0"/>
              </a:rPr>
              <a:t>$3.75</a:t>
            </a:r>
          </a:p>
          <a:p>
            <a:pPr>
              <a:lnSpc>
                <a:spcPct val="150000"/>
              </a:lnSpc>
            </a:pPr>
            <a:r>
              <a:rPr lang="en-US" sz="1200" dirty="0">
                <a:latin typeface="Century Gothic" panose="020B0502020202020204" pitchFamily="34" charset="0"/>
              </a:rPr>
              <a:t>$3.75</a:t>
            </a:r>
          </a:p>
        </p:txBody>
      </p:sp>
      <p:sp>
        <p:nvSpPr>
          <p:cNvPr id="40" name="TextBox 39">
            <a:extLst>
              <a:ext uri="{FF2B5EF4-FFF2-40B4-BE49-F238E27FC236}">
                <a16:creationId xmlns:a16="http://schemas.microsoft.com/office/drawing/2014/main" id="{30907EA9-3D1A-4C72-8851-499CA2B05A0F}"/>
              </a:ext>
            </a:extLst>
          </p:cNvPr>
          <p:cNvSpPr txBox="1"/>
          <p:nvPr/>
        </p:nvSpPr>
        <p:spPr>
          <a:xfrm>
            <a:off x="4063445" y="7433379"/>
            <a:ext cx="3367312" cy="1719253"/>
          </a:xfrm>
          <a:prstGeom prst="rect">
            <a:avLst/>
          </a:prstGeom>
          <a:noFill/>
        </p:spPr>
        <p:txBody>
          <a:bodyPr wrap="square" rtlCol="0">
            <a:spAutoFit/>
          </a:bodyPr>
          <a:lstStyle/>
          <a:p>
            <a:pPr algn="r">
              <a:lnSpc>
                <a:spcPct val="150000"/>
              </a:lnSpc>
            </a:pPr>
            <a:endParaRPr lang="en-US" sz="1200" dirty="0">
              <a:latin typeface="Century Gothic" panose="020B0502020202020204" pitchFamily="34" charset="0"/>
            </a:endParaRPr>
          </a:p>
          <a:p>
            <a:pPr algn="r">
              <a:lnSpc>
                <a:spcPct val="150000"/>
              </a:lnSpc>
            </a:pPr>
            <a:r>
              <a:rPr lang="en-US" sz="1200" dirty="0">
                <a:latin typeface="Century Gothic" panose="020B0502020202020204" pitchFamily="34" charset="0"/>
              </a:rPr>
              <a:t>..………………………….  $15.00</a:t>
            </a:r>
          </a:p>
          <a:p>
            <a:pPr algn="r">
              <a:lnSpc>
                <a:spcPct val="150000"/>
              </a:lnSpc>
            </a:pPr>
            <a:r>
              <a:rPr lang="en-US" sz="1200" dirty="0">
                <a:latin typeface="Century Gothic" panose="020B0502020202020204" pitchFamily="34" charset="0"/>
              </a:rPr>
              <a:t>.…….………………....……......  </a:t>
            </a:r>
            <a:r>
              <a:rPr lang="en-US" sz="1200">
                <a:latin typeface="Century Gothic" panose="020B0502020202020204" pitchFamily="34" charset="0"/>
              </a:rPr>
              <a:t>$12.00</a:t>
            </a:r>
            <a:endParaRPr lang="en-US" sz="1200" dirty="0">
              <a:latin typeface="Century Gothic" panose="020B0502020202020204" pitchFamily="34" charset="0"/>
            </a:endParaRPr>
          </a:p>
          <a:p>
            <a:pPr algn="r">
              <a:lnSpc>
                <a:spcPct val="150000"/>
              </a:lnSpc>
            </a:pPr>
            <a:r>
              <a:rPr lang="en-US" sz="1200" dirty="0">
                <a:latin typeface="Century Gothic" panose="020B0502020202020204" pitchFamily="34" charset="0"/>
              </a:rPr>
              <a:t>...……………………..  $9.00</a:t>
            </a:r>
          </a:p>
          <a:p>
            <a:pPr algn="r">
              <a:lnSpc>
                <a:spcPct val="150000"/>
              </a:lnSpc>
            </a:pPr>
            <a:r>
              <a:rPr lang="en-US" sz="1200" dirty="0">
                <a:latin typeface="Century Gothic" panose="020B0502020202020204" pitchFamily="34" charset="0"/>
              </a:rPr>
              <a:t>..…………………..……….  $7.50</a:t>
            </a:r>
          </a:p>
          <a:p>
            <a:pPr algn="r">
              <a:lnSpc>
                <a:spcPct val="150000"/>
              </a:lnSpc>
            </a:pPr>
            <a:r>
              <a:rPr lang="en-US" sz="1200" dirty="0">
                <a:latin typeface="Century Gothic" panose="020B0502020202020204" pitchFamily="34" charset="0"/>
              </a:rPr>
              <a:t>..……………………………….  $8.00</a:t>
            </a:r>
          </a:p>
        </p:txBody>
      </p:sp>
      <p:sp>
        <p:nvSpPr>
          <p:cNvPr id="41" name="TextBox 40">
            <a:extLst>
              <a:ext uri="{FF2B5EF4-FFF2-40B4-BE49-F238E27FC236}">
                <a16:creationId xmlns:a16="http://schemas.microsoft.com/office/drawing/2014/main" id="{4311EE8A-8CDD-4CBD-8D50-6DCDA9C0FC43}"/>
              </a:ext>
            </a:extLst>
          </p:cNvPr>
          <p:cNvSpPr txBox="1"/>
          <p:nvPr/>
        </p:nvSpPr>
        <p:spPr>
          <a:xfrm>
            <a:off x="3041393" y="2009582"/>
            <a:ext cx="4423803" cy="415498"/>
          </a:xfrm>
          <a:prstGeom prst="rect">
            <a:avLst/>
          </a:prstGeom>
          <a:noFill/>
        </p:spPr>
        <p:txBody>
          <a:bodyPr wrap="square" rtlCol="0">
            <a:spAutoFit/>
          </a:bodyPr>
          <a:lstStyle/>
          <a:p>
            <a:pPr algn="ctr"/>
            <a:r>
              <a:rPr lang="en-US" sz="1050" dirty="0">
                <a:latin typeface="Century Gothic" panose="020B0502020202020204" pitchFamily="34" charset="0"/>
              </a:rPr>
              <a:t>We are proud to offer Call and Premium Brand Liquors.</a:t>
            </a:r>
          </a:p>
          <a:p>
            <a:pPr algn="ctr"/>
            <a:r>
              <a:rPr lang="en-US" sz="1050" dirty="0">
                <a:latin typeface="Century Gothic" panose="020B0502020202020204" pitchFamily="34" charset="0"/>
              </a:rPr>
              <a:t>All bars are subject to a Bar Tender Fee of $75 for every two hours.</a:t>
            </a:r>
          </a:p>
        </p:txBody>
      </p:sp>
      <p:sp>
        <p:nvSpPr>
          <p:cNvPr id="42" name="TextBox 41">
            <a:extLst>
              <a:ext uri="{FF2B5EF4-FFF2-40B4-BE49-F238E27FC236}">
                <a16:creationId xmlns:a16="http://schemas.microsoft.com/office/drawing/2014/main" id="{8DB471AC-69EB-47F4-A407-C2A9888E6CA8}"/>
              </a:ext>
            </a:extLst>
          </p:cNvPr>
          <p:cNvSpPr txBox="1"/>
          <p:nvPr/>
        </p:nvSpPr>
        <p:spPr>
          <a:xfrm>
            <a:off x="6485863" y="5992740"/>
            <a:ext cx="720303" cy="611258"/>
          </a:xfrm>
          <a:prstGeom prst="rect">
            <a:avLst/>
          </a:prstGeom>
          <a:noFill/>
        </p:spPr>
        <p:txBody>
          <a:bodyPr wrap="square" rtlCol="0">
            <a:spAutoFit/>
          </a:bodyPr>
          <a:lstStyle/>
          <a:p>
            <a:pPr algn="r">
              <a:lnSpc>
                <a:spcPct val="150000"/>
              </a:lnSpc>
            </a:pPr>
            <a:r>
              <a:rPr lang="en-US" sz="1200" dirty="0">
                <a:latin typeface="Century Gothic" panose="020B0502020202020204" pitchFamily="34" charset="0"/>
              </a:rPr>
              <a:t>$8.00</a:t>
            </a:r>
          </a:p>
          <a:p>
            <a:pPr algn="r">
              <a:lnSpc>
                <a:spcPct val="150000"/>
              </a:lnSpc>
            </a:pPr>
            <a:r>
              <a:rPr lang="en-US" sz="1200" dirty="0">
                <a:latin typeface="Century Gothic" panose="020B0502020202020204" pitchFamily="34" charset="0"/>
              </a:rPr>
              <a:t>$10.00</a:t>
            </a:r>
          </a:p>
        </p:txBody>
      </p:sp>
    </p:spTree>
    <p:extLst>
      <p:ext uri="{BB962C8B-B14F-4D97-AF65-F5344CB8AC3E}">
        <p14:creationId xmlns:p14="http://schemas.microsoft.com/office/powerpoint/2010/main" val="50668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2926994" cy="10058400"/>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7"/>
            <a:ext cx="4247366" cy="7694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70B4F5FA-E294-438F-B3D1-383EA555B3CF}"/>
              </a:ext>
            </a:extLst>
          </p:cNvPr>
          <p:cNvSpPr txBox="1"/>
          <p:nvPr/>
        </p:nvSpPr>
        <p:spPr>
          <a:xfrm>
            <a:off x="3129616" y="965689"/>
            <a:ext cx="4206389" cy="769441"/>
          </a:xfrm>
          <a:prstGeom prst="rect">
            <a:avLst/>
          </a:prstGeom>
          <a:noFill/>
        </p:spPr>
        <p:txBody>
          <a:bodyPr wrap="square" rtlCol="0">
            <a:spAutoFit/>
          </a:bodyPr>
          <a:lstStyle/>
          <a:p>
            <a:pPr algn="ctr"/>
            <a:r>
              <a:rPr lang="en-US" sz="4400" dirty="0">
                <a:solidFill>
                  <a:schemeClr val="bg1"/>
                </a:solidFill>
                <a:latin typeface="Century Gothic" panose="020B0502020202020204" pitchFamily="34" charset="0"/>
              </a:rPr>
              <a:t>THE DETAILS</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43" name="TextBox 42">
            <a:extLst>
              <a:ext uri="{FF2B5EF4-FFF2-40B4-BE49-F238E27FC236}">
                <a16:creationId xmlns:a16="http://schemas.microsoft.com/office/drawing/2014/main" id="{56B36EFC-F722-4D69-A0E7-934FBDB32368}"/>
              </a:ext>
            </a:extLst>
          </p:cNvPr>
          <p:cNvSpPr txBox="1"/>
          <p:nvPr/>
        </p:nvSpPr>
        <p:spPr>
          <a:xfrm>
            <a:off x="3052037" y="1803220"/>
            <a:ext cx="4324945" cy="400110"/>
          </a:xfrm>
          <a:prstGeom prst="rect">
            <a:avLst/>
          </a:prstGeom>
          <a:noFill/>
        </p:spPr>
        <p:txBody>
          <a:bodyPr wrap="square" rtlCol="0">
            <a:spAutoFit/>
          </a:bodyPr>
          <a:lstStyle/>
          <a:p>
            <a:r>
              <a:rPr lang="en-US" sz="2000" dirty="0">
                <a:latin typeface="Century Gothic" panose="020B0502020202020204" pitchFamily="34" charset="0"/>
              </a:rPr>
              <a:t>A D </a:t>
            </a:r>
            <a:r>
              <a:rPr lang="en-US" sz="2000" dirty="0" err="1">
                <a:latin typeface="Century Gothic" panose="020B0502020202020204" pitchFamily="34" charset="0"/>
              </a:rPr>
              <a:t>D</a:t>
            </a:r>
            <a:r>
              <a:rPr lang="en-US" sz="2000" dirty="0">
                <a:latin typeface="Century Gothic" panose="020B0502020202020204" pitchFamily="34" charset="0"/>
              </a:rPr>
              <a:t> I T I O N A L   M E A L S</a:t>
            </a:r>
          </a:p>
        </p:txBody>
      </p:sp>
      <p:cxnSp>
        <p:nvCxnSpPr>
          <p:cNvPr id="44" name="Straight Connector 43">
            <a:extLst>
              <a:ext uri="{FF2B5EF4-FFF2-40B4-BE49-F238E27FC236}">
                <a16:creationId xmlns:a16="http://schemas.microsoft.com/office/drawing/2014/main" id="{4F0F0D8A-8406-459C-8EA6-DB65C8B83D7F}"/>
              </a:ext>
            </a:extLst>
          </p:cNvPr>
          <p:cNvCxnSpPr>
            <a:cxnSpLocks/>
          </p:cNvCxnSpPr>
          <p:nvPr/>
        </p:nvCxnSpPr>
        <p:spPr>
          <a:xfrm>
            <a:off x="3129618" y="2171431"/>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E809965-2327-4B5B-928F-23DCF9E3C26E}"/>
              </a:ext>
            </a:extLst>
          </p:cNvPr>
          <p:cNvSpPr txBox="1"/>
          <p:nvPr/>
        </p:nvSpPr>
        <p:spPr>
          <a:xfrm>
            <a:off x="3052037" y="2184723"/>
            <a:ext cx="4423798" cy="461665"/>
          </a:xfrm>
          <a:prstGeom prst="rect">
            <a:avLst/>
          </a:prstGeom>
          <a:noFill/>
        </p:spPr>
        <p:txBody>
          <a:bodyPr wrap="square" rtlCol="0">
            <a:spAutoFit/>
          </a:bodyPr>
          <a:lstStyle/>
          <a:p>
            <a:r>
              <a:rPr lang="en-US" sz="1200" dirty="0">
                <a:latin typeface="Century Gothic" panose="020B0502020202020204" pitchFamily="34" charset="0"/>
              </a:rPr>
              <a:t>Children’s Meal: $25.00 per child (3-12)</a:t>
            </a:r>
          </a:p>
          <a:p>
            <a:r>
              <a:rPr lang="en-US" sz="1200" dirty="0">
                <a:latin typeface="Century Gothic" panose="020B0502020202020204" pitchFamily="34" charset="0"/>
              </a:rPr>
              <a:t>Vendor Meal: $45.00 per vendor</a:t>
            </a:r>
          </a:p>
        </p:txBody>
      </p:sp>
      <p:sp>
        <p:nvSpPr>
          <p:cNvPr id="50" name="TextBox 49">
            <a:extLst>
              <a:ext uri="{FF2B5EF4-FFF2-40B4-BE49-F238E27FC236}">
                <a16:creationId xmlns:a16="http://schemas.microsoft.com/office/drawing/2014/main" id="{ED5BA512-574F-43F5-884F-BCCA258E0471}"/>
              </a:ext>
            </a:extLst>
          </p:cNvPr>
          <p:cNvSpPr txBox="1"/>
          <p:nvPr/>
        </p:nvSpPr>
        <p:spPr>
          <a:xfrm>
            <a:off x="3052035" y="2584835"/>
            <a:ext cx="4324945" cy="400110"/>
          </a:xfrm>
          <a:prstGeom prst="rect">
            <a:avLst/>
          </a:prstGeom>
          <a:noFill/>
        </p:spPr>
        <p:txBody>
          <a:bodyPr wrap="square" rtlCol="0">
            <a:spAutoFit/>
          </a:bodyPr>
          <a:lstStyle/>
          <a:p>
            <a:r>
              <a:rPr lang="en-US" sz="2000" dirty="0">
                <a:latin typeface="Century Gothic" panose="020B0502020202020204" pitchFamily="34" charset="0"/>
              </a:rPr>
              <a:t>G U E S T   R O </a:t>
            </a:r>
            <a:r>
              <a:rPr lang="en-US" sz="2000" dirty="0" err="1">
                <a:latin typeface="Century Gothic" panose="020B0502020202020204" pitchFamily="34" charset="0"/>
              </a:rPr>
              <a:t>O</a:t>
            </a:r>
            <a:r>
              <a:rPr lang="en-US" sz="2000" dirty="0">
                <a:latin typeface="Century Gothic" panose="020B0502020202020204" pitchFamily="34" charset="0"/>
              </a:rPr>
              <a:t> M S</a:t>
            </a:r>
          </a:p>
        </p:txBody>
      </p:sp>
      <p:cxnSp>
        <p:nvCxnSpPr>
          <p:cNvPr id="51" name="Straight Connector 50">
            <a:extLst>
              <a:ext uri="{FF2B5EF4-FFF2-40B4-BE49-F238E27FC236}">
                <a16:creationId xmlns:a16="http://schemas.microsoft.com/office/drawing/2014/main" id="{528DF02E-C4E9-4379-A035-8D465951CC84}"/>
              </a:ext>
            </a:extLst>
          </p:cNvPr>
          <p:cNvCxnSpPr>
            <a:cxnSpLocks/>
          </p:cNvCxnSpPr>
          <p:nvPr/>
        </p:nvCxnSpPr>
        <p:spPr>
          <a:xfrm>
            <a:off x="3129616" y="2953046"/>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4FB3A9E-53A1-4385-805F-0CF172B1BC40}"/>
              </a:ext>
            </a:extLst>
          </p:cNvPr>
          <p:cNvSpPr txBox="1"/>
          <p:nvPr/>
        </p:nvSpPr>
        <p:spPr>
          <a:xfrm>
            <a:off x="3052035" y="2966338"/>
            <a:ext cx="4423798" cy="646331"/>
          </a:xfrm>
          <a:prstGeom prst="rect">
            <a:avLst/>
          </a:prstGeom>
          <a:noFill/>
        </p:spPr>
        <p:txBody>
          <a:bodyPr wrap="square" rtlCol="0">
            <a:spAutoFit/>
          </a:bodyPr>
          <a:lstStyle/>
          <a:p>
            <a:r>
              <a:rPr lang="en-US" sz="1200" dirty="0">
                <a:latin typeface="Century Gothic" panose="020B0502020202020204" pitchFamily="34" charset="0"/>
              </a:rPr>
              <a:t>Best available group rate with a minimum of five rooms in peak season. Booking link will be provided for your wedding guests.</a:t>
            </a:r>
          </a:p>
        </p:txBody>
      </p:sp>
      <p:sp>
        <p:nvSpPr>
          <p:cNvPr id="53" name="TextBox 52">
            <a:extLst>
              <a:ext uri="{FF2B5EF4-FFF2-40B4-BE49-F238E27FC236}">
                <a16:creationId xmlns:a16="http://schemas.microsoft.com/office/drawing/2014/main" id="{F7031085-C457-4342-8040-1BB127620143}"/>
              </a:ext>
            </a:extLst>
          </p:cNvPr>
          <p:cNvSpPr txBox="1"/>
          <p:nvPr/>
        </p:nvSpPr>
        <p:spPr>
          <a:xfrm>
            <a:off x="3052035" y="3540485"/>
            <a:ext cx="4324945" cy="400110"/>
          </a:xfrm>
          <a:prstGeom prst="rect">
            <a:avLst/>
          </a:prstGeom>
          <a:noFill/>
        </p:spPr>
        <p:txBody>
          <a:bodyPr wrap="square" rtlCol="0">
            <a:spAutoFit/>
          </a:bodyPr>
          <a:lstStyle/>
          <a:p>
            <a:r>
              <a:rPr lang="en-US" sz="2000" dirty="0">
                <a:latin typeface="Century Gothic" panose="020B0502020202020204" pitchFamily="34" charset="0"/>
              </a:rPr>
              <a:t>P A R K I N G</a:t>
            </a:r>
          </a:p>
        </p:txBody>
      </p:sp>
      <p:cxnSp>
        <p:nvCxnSpPr>
          <p:cNvPr id="54" name="Straight Connector 53">
            <a:extLst>
              <a:ext uri="{FF2B5EF4-FFF2-40B4-BE49-F238E27FC236}">
                <a16:creationId xmlns:a16="http://schemas.microsoft.com/office/drawing/2014/main" id="{151ACE34-766A-4933-9245-78F1FDA167CE}"/>
              </a:ext>
            </a:extLst>
          </p:cNvPr>
          <p:cNvCxnSpPr>
            <a:cxnSpLocks/>
          </p:cNvCxnSpPr>
          <p:nvPr/>
        </p:nvCxnSpPr>
        <p:spPr>
          <a:xfrm>
            <a:off x="3129616" y="3908696"/>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3E8DCAD-44D9-49DF-A855-2187FA09D3F4}"/>
              </a:ext>
            </a:extLst>
          </p:cNvPr>
          <p:cNvSpPr txBox="1"/>
          <p:nvPr/>
        </p:nvSpPr>
        <p:spPr>
          <a:xfrm>
            <a:off x="3052035" y="3921988"/>
            <a:ext cx="4423798" cy="461665"/>
          </a:xfrm>
          <a:prstGeom prst="rect">
            <a:avLst/>
          </a:prstGeom>
          <a:noFill/>
        </p:spPr>
        <p:txBody>
          <a:bodyPr wrap="square" rtlCol="0">
            <a:spAutoFit/>
          </a:bodyPr>
          <a:lstStyle/>
          <a:p>
            <a:r>
              <a:rPr lang="en-US" sz="1200" dirty="0">
                <a:latin typeface="Century Gothic" panose="020B0502020202020204" pitchFamily="34" charset="0"/>
              </a:rPr>
              <a:t>Complimentary self-parking for both overnight and day guests.</a:t>
            </a:r>
          </a:p>
        </p:txBody>
      </p:sp>
      <p:sp>
        <p:nvSpPr>
          <p:cNvPr id="56" name="TextBox 55">
            <a:extLst>
              <a:ext uri="{FF2B5EF4-FFF2-40B4-BE49-F238E27FC236}">
                <a16:creationId xmlns:a16="http://schemas.microsoft.com/office/drawing/2014/main" id="{3BF1741C-CB1E-4B5C-A9EA-7DA51E06812F}"/>
              </a:ext>
            </a:extLst>
          </p:cNvPr>
          <p:cNvSpPr txBox="1"/>
          <p:nvPr/>
        </p:nvSpPr>
        <p:spPr>
          <a:xfrm>
            <a:off x="3052035" y="4352420"/>
            <a:ext cx="4324945" cy="400110"/>
          </a:xfrm>
          <a:prstGeom prst="rect">
            <a:avLst/>
          </a:prstGeom>
          <a:noFill/>
        </p:spPr>
        <p:txBody>
          <a:bodyPr wrap="square" rtlCol="0">
            <a:spAutoFit/>
          </a:bodyPr>
          <a:lstStyle/>
          <a:p>
            <a:r>
              <a:rPr lang="en-US" sz="2000" dirty="0">
                <a:latin typeface="Century Gothic" panose="020B0502020202020204" pitchFamily="34" charset="0"/>
              </a:rPr>
              <a:t>V E N U E   R E N T A L   F E </a:t>
            </a:r>
            <a:r>
              <a:rPr lang="en-US" sz="2000" dirty="0" err="1">
                <a:latin typeface="Century Gothic" panose="020B0502020202020204" pitchFamily="34" charset="0"/>
              </a:rPr>
              <a:t>E</a:t>
            </a:r>
            <a:endParaRPr lang="en-US" sz="2000" dirty="0">
              <a:latin typeface="Century Gothic" panose="020B0502020202020204" pitchFamily="34" charset="0"/>
            </a:endParaRPr>
          </a:p>
        </p:txBody>
      </p:sp>
      <p:cxnSp>
        <p:nvCxnSpPr>
          <p:cNvPr id="57" name="Straight Connector 56">
            <a:extLst>
              <a:ext uri="{FF2B5EF4-FFF2-40B4-BE49-F238E27FC236}">
                <a16:creationId xmlns:a16="http://schemas.microsoft.com/office/drawing/2014/main" id="{8D978D3D-E412-4A50-8705-91DDBF51CEBF}"/>
              </a:ext>
            </a:extLst>
          </p:cNvPr>
          <p:cNvCxnSpPr>
            <a:cxnSpLocks/>
          </p:cNvCxnSpPr>
          <p:nvPr/>
        </p:nvCxnSpPr>
        <p:spPr>
          <a:xfrm>
            <a:off x="3129616" y="4720631"/>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744B205-E346-4D99-8BF2-A45509346AD9}"/>
              </a:ext>
            </a:extLst>
          </p:cNvPr>
          <p:cNvSpPr txBox="1"/>
          <p:nvPr/>
        </p:nvSpPr>
        <p:spPr>
          <a:xfrm>
            <a:off x="3052035" y="4733923"/>
            <a:ext cx="4423798" cy="461665"/>
          </a:xfrm>
          <a:prstGeom prst="rect">
            <a:avLst/>
          </a:prstGeom>
          <a:noFill/>
        </p:spPr>
        <p:txBody>
          <a:bodyPr wrap="square" rtlCol="0">
            <a:spAutoFit/>
          </a:bodyPr>
          <a:lstStyle/>
          <a:p>
            <a:r>
              <a:rPr lang="en-US" sz="1200" dirty="0">
                <a:latin typeface="Century Gothic" panose="020B0502020202020204" pitchFamily="34" charset="0"/>
              </a:rPr>
              <a:t>$500 - $1,500</a:t>
            </a:r>
          </a:p>
          <a:p>
            <a:r>
              <a:rPr lang="en-US" sz="1200" dirty="0">
                <a:latin typeface="Century Gothic" panose="020B0502020202020204" pitchFamily="34" charset="0"/>
              </a:rPr>
              <a:t>Based on your Food and Beverage minimum</a:t>
            </a:r>
          </a:p>
        </p:txBody>
      </p:sp>
      <p:sp>
        <p:nvSpPr>
          <p:cNvPr id="59" name="TextBox 58">
            <a:extLst>
              <a:ext uri="{FF2B5EF4-FFF2-40B4-BE49-F238E27FC236}">
                <a16:creationId xmlns:a16="http://schemas.microsoft.com/office/drawing/2014/main" id="{BD23B6E8-4982-4B46-8B12-0691AE07BDAA}"/>
              </a:ext>
            </a:extLst>
          </p:cNvPr>
          <p:cNvSpPr txBox="1"/>
          <p:nvPr/>
        </p:nvSpPr>
        <p:spPr>
          <a:xfrm>
            <a:off x="3052035" y="5176526"/>
            <a:ext cx="4324945" cy="400110"/>
          </a:xfrm>
          <a:prstGeom prst="rect">
            <a:avLst/>
          </a:prstGeom>
          <a:noFill/>
        </p:spPr>
        <p:txBody>
          <a:bodyPr wrap="square" rtlCol="0">
            <a:spAutoFit/>
          </a:bodyPr>
          <a:lstStyle/>
          <a:p>
            <a:r>
              <a:rPr lang="en-US" sz="2000" dirty="0">
                <a:latin typeface="Century Gothic" panose="020B0502020202020204" pitchFamily="34" charset="0"/>
              </a:rPr>
              <a:t>V E N D O R S</a:t>
            </a:r>
          </a:p>
        </p:txBody>
      </p:sp>
      <p:cxnSp>
        <p:nvCxnSpPr>
          <p:cNvPr id="60" name="Straight Connector 59">
            <a:extLst>
              <a:ext uri="{FF2B5EF4-FFF2-40B4-BE49-F238E27FC236}">
                <a16:creationId xmlns:a16="http://schemas.microsoft.com/office/drawing/2014/main" id="{D67F5DE8-731E-430E-BAA6-E786978C29A4}"/>
              </a:ext>
            </a:extLst>
          </p:cNvPr>
          <p:cNvCxnSpPr>
            <a:cxnSpLocks/>
          </p:cNvCxnSpPr>
          <p:nvPr/>
        </p:nvCxnSpPr>
        <p:spPr>
          <a:xfrm>
            <a:off x="3129616" y="5554068"/>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A750F76-1EF8-411E-9144-E16DED34574E}"/>
              </a:ext>
            </a:extLst>
          </p:cNvPr>
          <p:cNvSpPr txBox="1"/>
          <p:nvPr/>
        </p:nvSpPr>
        <p:spPr>
          <a:xfrm>
            <a:off x="3052035" y="5530036"/>
            <a:ext cx="4423798" cy="646331"/>
          </a:xfrm>
          <a:prstGeom prst="rect">
            <a:avLst/>
          </a:prstGeom>
          <a:noFill/>
        </p:spPr>
        <p:txBody>
          <a:bodyPr wrap="square" rtlCol="0">
            <a:spAutoFit/>
          </a:bodyPr>
          <a:lstStyle/>
          <a:p>
            <a:r>
              <a:rPr lang="en-US" sz="1200" dirty="0">
                <a:latin typeface="Century Gothic" panose="020B0502020202020204" pitchFamily="34" charset="0"/>
              </a:rPr>
              <a:t>A vendor list can be provided, however, you are welcome to use any vendor you choose as long as they are licensed and insured.</a:t>
            </a:r>
          </a:p>
        </p:txBody>
      </p:sp>
      <p:sp>
        <p:nvSpPr>
          <p:cNvPr id="62" name="TextBox 61">
            <a:extLst>
              <a:ext uri="{FF2B5EF4-FFF2-40B4-BE49-F238E27FC236}">
                <a16:creationId xmlns:a16="http://schemas.microsoft.com/office/drawing/2014/main" id="{A37C78C2-03BD-4DD6-830F-EE32CE77F348}"/>
              </a:ext>
            </a:extLst>
          </p:cNvPr>
          <p:cNvSpPr txBox="1"/>
          <p:nvPr/>
        </p:nvSpPr>
        <p:spPr>
          <a:xfrm>
            <a:off x="3052035" y="6155174"/>
            <a:ext cx="3983247" cy="400110"/>
          </a:xfrm>
          <a:prstGeom prst="rect">
            <a:avLst/>
          </a:prstGeom>
          <a:noFill/>
        </p:spPr>
        <p:txBody>
          <a:bodyPr wrap="square" rtlCol="0">
            <a:spAutoFit/>
          </a:bodyPr>
          <a:lstStyle/>
          <a:p>
            <a:r>
              <a:rPr lang="en-US" sz="2000" dirty="0">
                <a:latin typeface="Century Gothic" panose="020B0502020202020204" pitchFamily="34" charset="0"/>
              </a:rPr>
              <a:t>F U N C T I O N   T I M E</a:t>
            </a:r>
          </a:p>
        </p:txBody>
      </p:sp>
      <p:cxnSp>
        <p:nvCxnSpPr>
          <p:cNvPr id="63" name="Straight Connector 62">
            <a:extLst>
              <a:ext uri="{FF2B5EF4-FFF2-40B4-BE49-F238E27FC236}">
                <a16:creationId xmlns:a16="http://schemas.microsoft.com/office/drawing/2014/main" id="{BD66DAA3-B5C5-4822-8817-44B8092895C1}"/>
              </a:ext>
            </a:extLst>
          </p:cNvPr>
          <p:cNvCxnSpPr>
            <a:cxnSpLocks/>
          </p:cNvCxnSpPr>
          <p:nvPr/>
        </p:nvCxnSpPr>
        <p:spPr>
          <a:xfrm>
            <a:off x="3129616" y="6542047"/>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DAA440E-91BA-46DC-AAB0-ABB78F5C16C3}"/>
              </a:ext>
            </a:extLst>
          </p:cNvPr>
          <p:cNvSpPr txBox="1"/>
          <p:nvPr/>
        </p:nvSpPr>
        <p:spPr>
          <a:xfrm>
            <a:off x="3052035" y="6527346"/>
            <a:ext cx="4324945" cy="646331"/>
          </a:xfrm>
          <a:prstGeom prst="rect">
            <a:avLst/>
          </a:prstGeom>
          <a:noFill/>
        </p:spPr>
        <p:txBody>
          <a:bodyPr wrap="square" rtlCol="0">
            <a:spAutoFit/>
          </a:bodyPr>
          <a:lstStyle/>
          <a:p>
            <a:r>
              <a:rPr lang="en-US" sz="1200" dirty="0">
                <a:latin typeface="Century Gothic" panose="020B0502020202020204" pitchFamily="34" charset="0"/>
              </a:rPr>
              <a:t>Ceremonies are based on 30 minutes. Reception events are based on 5 hours – 1-hour cocktail hour and 4-hour dinner.</a:t>
            </a:r>
          </a:p>
        </p:txBody>
      </p:sp>
      <p:sp>
        <p:nvSpPr>
          <p:cNvPr id="65" name="TextBox 64">
            <a:extLst>
              <a:ext uri="{FF2B5EF4-FFF2-40B4-BE49-F238E27FC236}">
                <a16:creationId xmlns:a16="http://schemas.microsoft.com/office/drawing/2014/main" id="{B59E1DA7-FFE4-4909-8C67-8D0A3916DF05}"/>
              </a:ext>
            </a:extLst>
          </p:cNvPr>
          <p:cNvSpPr txBox="1"/>
          <p:nvPr/>
        </p:nvSpPr>
        <p:spPr>
          <a:xfrm>
            <a:off x="3052035" y="7084853"/>
            <a:ext cx="3861949" cy="400110"/>
          </a:xfrm>
          <a:prstGeom prst="rect">
            <a:avLst/>
          </a:prstGeom>
          <a:noFill/>
        </p:spPr>
        <p:txBody>
          <a:bodyPr wrap="square" rtlCol="0">
            <a:spAutoFit/>
          </a:bodyPr>
          <a:lstStyle/>
          <a:p>
            <a:r>
              <a:rPr lang="en-US" sz="2000" dirty="0">
                <a:latin typeface="Century Gothic" panose="020B0502020202020204" pitchFamily="34" charset="0"/>
              </a:rPr>
              <a:t>S E R V I C E   C H A R G E</a:t>
            </a:r>
          </a:p>
        </p:txBody>
      </p:sp>
      <p:cxnSp>
        <p:nvCxnSpPr>
          <p:cNvPr id="66" name="Straight Connector 65">
            <a:extLst>
              <a:ext uri="{FF2B5EF4-FFF2-40B4-BE49-F238E27FC236}">
                <a16:creationId xmlns:a16="http://schemas.microsoft.com/office/drawing/2014/main" id="{85ACE14B-EC1E-42E2-B239-345D04980B3A}"/>
              </a:ext>
            </a:extLst>
          </p:cNvPr>
          <p:cNvCxnSpPr>
            <a:cxnSpLocks/>
          </p:cNvCxnSpPr>
          <p:nvPr/>
        </p:nvCxnSpPr>
        <p:spPr>
          <a:xfrm>
            <a:off x="3129616" y="7468531"/>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3F7256E9-BE05-4B1A-8709-ACFAFF7C0CC6}"/>
              </a:ext>
            </a:extLst>
          </p:cNvPr>
          <p:cNvSpPr txBox="1"/>
          <p:nvPr/>
        </p:nvSpPr>
        <p:spPr>
          <a:xfrm>
            <a:off x="3052035" y="7463161"/>
            <a:ext cx="4423798" cy="461665"/>
          </a:xfrm>
          <a:prstGeom prst="rect">
            <a:avLst/>
          </a:prstGeom>
          <a:noFill/>
        </p:spPr>
        <p:txBody>
          <a:bodyPr wrap="square" rtlCol="0">
            <a:spAutoFit/>
          </a:bodyPr>
          <a:lstStyle/>
          <a:p>
            <a:r>
              <a:rPr lang="en-US" sz="1200" dirty="0">
                <a:latin typeface="Century Gothic" panose="020B0502020202020204" pitchFamily="34" charset="0"/>
              </a:rPr>
              <a:t>All prices listed are subject to 22% Taxable Service Charge and 6.5% Sales Tax.</a:t>
            </a:r>
          </a:p>
        </p:txBody>
      </p:sp>
      <p:sp>
        <p:nvSpPr>
          <p:cNvPr id="68" name="TextBox 67">
            <a:extLst>
              <a:ext uri="{FF2B5EF4-FFF2-40B4-BE49-F238E27FC236}">
                <a16:creationId xmlns:a16="http://schemas.microsoft.com/office/drawing/2014/main" id="{C348FC79-A5F8-40A8-ACC6-04BE48328927}"/>
              </a:ext>
            </a:extLst>
          </p:cNvPr>
          <p:cNvSpPr txBox="1"/>
          <p:nvPr/>
        </p:nvSpPr>
        <p:spPr>
          <a:xfrm>
            <a:off x="3052035" y="7872038"/>
            <a:ext cx="4324945" cy="400110"/>
          </a:xfrm>
          <a:prstGeom prst="rect">
            <a:avLst/>
          </a:prstGeom>
          <a:noFill/>
        </p:spPr>
        <p:txBody>
          <a:bodyPr wrap="square" rtlCol="0">
            <a:spAutoFit/>
          </a:bodyPr>
          <a:lstStyle/>
          <a:p>
            <a:r>
              <a:rPr lang="en-US" sz="2000" dirty="0">
                <a:latin typeface="Century Gothic" panose="020B0502020202020204" pitchFamily="34" charset="0"/>
              </a:rPr>
              <a:t>W E L C O M E   B A G S</a:t>
            </a:r>
          </a:p>
        </p:txBody>
      </p:sp>
      <p:cxnSp>
        <p:nvCxnSpPr>
          <p:cNvPr id="69" name="Straight Connector 68">
            <a:extLst>
              <a:ext uri="{FF2B5EF4-FFF2-40B4-BE49-F238E27FC236}">
                <a16:creationId xmlns:a16="http://schemas.microsoft.com/office/drawing/2014/main" id="{41072D2E-E0E9-4BBB-AFE7-D8F1A93ACA17}"/>
              </a:ext>
            </a:extLst>
          </p:cNvPr>
          <p:cNvCxnSpPr>
            <a:cxnSpLocks/>
          </p:cNvCxnSpPr>
          <p:nvPr/>
        </p:nvCxnSpPr>
        <p:spPr>
          <a:xfrm>
            <a:off x="3129616" y="8252775"/>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5F7961D-37F5-4897-BDD1-82CD0B7B1C69}"/>
              </a:ext>
            </a:extLst>
          </p:cNvPr>
          <p:cNvSpPr txBox="1"/>
          <p:nvPr/>
        </p:nvSpPr>
        <p:spPr>
          <a:xfrm>
            <a:off x="3052035" y="8241015"/>
            <a:ext cx="4423798" cy="461665"/>
          </a:xfrm>
          <a:prstGeom prst="rect">
            <a:avLst/>
          </a:prstGeom>
          <a:noFill/>
        </p:spPr>
        <p:txBody>
          <a:bodyPr wrap="square" rtlCol="0">
            <a:spAutoFit/>
          </a:bodyPr>
          <a:lstStyle/>
          <a:p>
            <a:r>
              <a:rPr lang="en-US" sz="1200" dirty="0">
                <a:latin typeface="Century Gothic" panose="020B0502020202020204" pitchFamily="34" charset="0"/>
              </a:rPr>
              <a:t>Welcome bags can be handed out at check-in by our Front Desk agents at a service charge of $2.00 per bag.</a:t>
            </a:r>
          </a:p>
        </p:txBody>
      </p:sp>
      <p:sp>
        <p:nvSpPr>
          <p:cNvPr id="71" name="TextBox 70">
            <a:extLst>
              <a:ext uri="{FF2B5EF4-FFF2-40B4-BE49-F238E27FC236}">
                <a16:creationId xmlns:a16="http://schemas.microsoft.com/office/drawing/2014/main" id="{A82E606B-14D0-4446-90DE-D1A7563808F0}"/>
              </a:ext>
            </a:extLst>
          </p:cNvPr>
          <p:cNvSpPr txBox="1"/>
          <p:nvPr/>
        </p:nvSpPr>
        <p:spPr>
          <a:xfrm>
            <a:off x="3052035" y="8671746"/>
            <a:ext cx="4324945" cy="400110"/>
          </a:xfrm>
          <a:prstGeom prst="rect">
            <a:avLst/>
          </a:prstGeom>
          <a:noFill/>
        </p:spPr>
        <p:txBody>
          <a:bodyPr wrap="square" rtlCol="0">
            <a:spAutoFit/>
          </a:bodyPr>
          <a:lstStyle/>
          <a:p>
            <a:r>
              <a:rPr lang="en-US" sz="2000" dirty="0">
                <a:latin typeface="Century Gothic" panose="020B0502020202020204" pitchFamily="34" charset="0"/>
              </a:rPr>
              <a:t>D E P O S I T   A N D   P A Y M E N T</a:t>
            </a:r>
          </a:p>
        </p:txBody>
      </p:sp>
      <p:cxnSp>
        <p:nvCxnSpPr>
          <p:cNvPr id="72" name="Straight Connector 71">
            <a:extLst>
              <a:ext uri="{FF2B5EF4-FFF2-40B4-BE49-F238E27FC236}">
                <a16:creationId xmlns:a16="http://schemas.microsoft.com/office/drawing/2014/main" id="{7C5A04F3-5A19-4112-8A78-B9FADDE1BF33}"/>
              </a:ext>
            </a:extLst>
          </p:cNvPr>
          <p:cNvCxnSpPr>
            <a:cxnSpLocks/>
          </p:cNvCxnSpPr>
          <p:nvPr/>
        </p:nvCxnSpPr>
        <p:spPr>
          <a:xfrm>
            <a:off x="3129616" y="9039957"/>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BA96D2A-837B-4103-B27E-6C5B0637E417}"/>
              </a:ext>
            </a:extLst>
          </p:cNvPr>
          <p:cNvSpPr txBox="1"/>
          <p:nvPr/>
        </p:nvSpPr>
        <p:spPr>
          <a:xfrm>
            <a:off x="3052035" y="9028197"/>
            <a:ext cx="4423798" cy="830997"/>
          </a:xfrm>
          <a:prstGeom prst="rect">
            <a:avLst/>
          </a:prstGeom>
          <a:noFill/>
        </p:spPr>
        <p:txBody>
          <a:bodyPr wrap="square" rtlCol="0">
            <a:spAutoFit/>
          </a:bodyPr>
          <a:lstStyle/>
          <a:p>
            <a:r>
              <a:rPr lang="en-US" sz="1200" dirty="0">
                <a:latin typeface="Century Gothic" panose="020B0502020202020204" pitchFamily="34" charset="0"/>
              </a:rPr>
              <a:t>25% non-refundable deposit is required at contract signing. Additional 25% due 3 months prior to the event. Final guest count and remaining balance will be due 14 days prior to your wedding date.</a:t>
            </a:r>
          </a:p>
        </p:txBody>
      </p:sp>
    </p:spTree>
    <p:extLst>
      <p:ext uri="{BB962C8B-B14F-4D97-AF65-F5344CB8AC3E}">
        <p14:creationId xmlns:p14="http://schemas.microsoft.com/office/powerpoint/2010/main" val="2058638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5581EC-5D44-4A71-BA52-FADFCB9D6996}"/>
              </a:ext>
            </a:extLst>
          </p:cNvPr>
          <p:cNvSpPr txBox="1"/>
          <p:nvPr/>
        </p:nvSpPr>
        <p:spPr>
          <a:xfrm>
            <a:off x="314325" y="714195"/>
            <a:ext cx="7055708" cy="3176511"/>
          </a:xfrm>
          <a:prstGeom prst="rect">
            <a:avLst/>
          </a:prstGeom>
          <a:noFill/>
        </p:spPr>
        <p:txBody>
          <a:bodyPr wrap="square" rtlCol="0">
            <a:spAutoFit/>
          </a:bodyPr>
          <a:lstStyle/>
          <a:p>
            <a:pPr marL="0" marR="0" algn="ctr">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Segoe Print" panose="02000600000000000000" pitchFamily="2" charset="0"/>
              </a:rPr>
              <a:t>Whether you're looking to plan an intimate gathering or a grand affair, </a:t>
            </a:r>
            <a:r>
              <a:rPr lang="en-US" sz="1200" dirty="0" err="1">
                <a:effectLst/>
                <a:latin typeface="Century Gothic" panose="020B0502020202020204" pitchFamily="34" charset="0"/>
                <a:ea typeface="Calibri" panose="020F0502020204030204" pitchFamily="34" charset="0"/>
                <a:cs typeface="Segoe Print" panose="02000600000000000000" pitchFamily="2" charset="0"/>
              </a:rPr>
              <a:t>Floridays</a:t>
            </a:r>
            <a:r>
              <a:rPr lang="en-US" sz="1200" dirty="0">
                <a:effectLst/>
                <a:latin typeface="Century Gothic" panose="020B0502020202020204" pitchFamily="34" charset="0"/>
                <a:ea typeface="Calibri" panose="020F0502020204030204" pitchFamily="34" charset="0"/>
                <a:cs typeface="Segoe Print" panose="02000600000000000000" pitchFamily="2" charset="0"/>
              </a:rPr>
              <a:t> Resort Orlando will create a memorable experience for you and your guests. You’ll work directly with our Sales &amp; Catering Manager to design the perfect wedding from catering and banquet services to blocking guest rooms.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Segoe Print" panose="02000600000000000000" pitchFamily="2" charset="0"/>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Segoe Print" panose="02000600000000000000" pitchFamily="2" charset="0"/>
              </a:rPr>
              <a:t>Because your wedding day involves so many details and you deserve a stress-free day, we strongly recommend you hire a professional wedding planner who we can work closely with to assist with vendor selections, vendor contracts, rehearsal coordination, ceremony &amp; reception timeline and placement of wedding day items.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Segoe Print" panose="02000600000000000000" pitchFamily="2" charset="0"/>
              </a:rPr>
              <a:t> </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dirty="0" err="1">
                <a:solidFill>
                  <a:srgbClr val="000000"/>
                </a:solidFill>
                <a:effectLst/>
                <a:latin typeface="Century Gothic" panose="020B0502020202020204" pitchFamily="34" charset="0"/>
                <a:ea typeface="Calibri" panose="020F0502020204030204" pitchFamily="34" charset="0"/>
                <a:cs typeface="Segoe Print" panose="02000600000000000000" pitchFamily="2" charset="0"/>
              </a:rPr>
              <a:t>Floridays</a:t>
            </a:r>
            <a:r>
              <a:rPr lang="en-US" sz="1200" dirty="0">
                <a:solidFill>
                  <a:srgbClr val="000000"/>
                </a:solidFill>
                <a:effectLst/>
                <a:latin typeface="Century Gothic" panose="020B0502020202020204" pitchFamily="34" charset="0"/>
                <a:ea typeface="Calibri" panose="020F0502020204030204" pitchFamily="34" charset="0"/>
                <a:cs typeface="Segoe Print" panose="02000600000000000000" pitchFamily="2" charset="0"/>
              </a:rPr>
              <a:t> Resort offers a private oasis on the second floor of the main building that offers breathtaking views from the veranda overlooking the pool as well as our Palms Ballroom.  We are well suited for weddings for up to 70 guests.  The Palms I &amp; II has 2000 square feet of flexible event space while our 1000 square foot covered veranda is ideal for your ceremony and cocktail hour.  Our Boardroom is also a perfect location for your Bridal Party to gather before the ceremony and reception.</a:t>
            </a:r>
            <a:endParaRPr lang="en-US" sz="1200" dirty="0">
              <a:solidFill>
                <a:srgbClr val="000000"/>
              </a:solidFill>
              <a:effectLst/>
              <a:latin typeface="Century Gothic" panose="020B0502020202020204" pitchFamily="34" charset="0"/>
              <a:ea typeface="Calibri" panose="020F0502020204030204" pitchFamily="34" charset="0"/>
            </a:endParaRPr>
          </a:p>
        </p:txBody>
      </p:sp>
      <p:pic>
        <p:nvPicPr>
          <p:cNvPr id="9" name="Picture 8" descr="Diagram&#10;&#10;Description automatically generated">
            <a:extLst>
              <a:ext uri="{FF2B5EF4-FFF2-40B4-BE49-F238E27FC236}">
                <a16:creationId xmlns:a16="http://schemas.microsoft.com/office/drawing/2014/main" id="{835D694B-84AD-426B-8B07-A7CFA91642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325" y="4212753"/>
            <a:ext cx="7143750" cy="5438775"/>
          </a:xfrm>
          <a:prstGeom prst="rect">
            <a:avLst/>
          </a:prstGeom>
        </p:spPr>
      </p:pic>
    </p:spTree>
    <p:extLst>
      <p:ext uri="{BB962C8B-B14F-4D97-AF65-F5344CB8AC3E}">
        <p14:creationId xmlns:p14="http://schemas.microsoft.com/office/powerpoint/2010/main" val="89089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9302B3-BFF7-46F8-B1A0-4433D9AD43FB}"/>
              </a:ext>
            </a:extLst>
          </p:cNvPr>
          <p:cNvSpPr txBox="1"/>
          <p:nvPr/>
        </p:nvSpPr>
        <p:spPr>
          <a:xfrm>
            <a:off x="3052036" y="2343754"/>
            <a:ext cx="4324945" cy="3573799"/>
          </a:xfrm>
          <a:prstGeom prst="rect">
            <a:avLst/>
          </a:prstGeom>
          <a:noFill/>
        </p:spPr>
        <p:txBody>
          <a:bodyPr wrap="square" rtlCol="0">
            <a:spAutoFit/>
          </a:bodyPr>
          <a:lstStyle/>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Outdoor Ceremony on Covered Veranda</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Private Ballroom for Four-Hour Reception</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In-House White Floor Length Table Linen and Napkins</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White Spandex Chair Covers</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Additional Tables on Request (Gift, Guest Book, Cake and Place Card)</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Votive Candles available for Cocktail Tables</a:t>
            </a:r>
            <a:endParaRPr lang="en-US" sz="12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Complimentary Cake Cutting Service</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Champagne Toast for all Guests (Sparkling Cider also available)</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Private Menu Tasting for Two Guests</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Special Amenity for Couple on Wedding Night</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Discounted Room Rates for Overnight Guests</a:t>
            </a:r>
          </a:p>
          <a:p>
            <a:pPr marL="0" marR="0">
              <a:lnSpc>
                <a:spcPct val="107000"/>
              </a:lnSpc>
              <a:spcBef>
                <a:spcPts val="0"/>
              </a:spcBef>
              <a:spcAft>
                <a:spcPts val="0"/>
              </a:spcAft>
            </a:pPr>
            <a:endParaRPr lang="en-US" sz="3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Century Gothic" panose="020B0502020202020204" pitchFamily="34" charset="0"/>
                <a:ea typeface="Calibri" panose="020F0502020204030204" pitchFamily="34" charset="0"/>
              </a:rPr>
              <a:t>Special $</a:t>
            </a:r>
            <a:r>
              <a:rPr lang="en-US" sz="1200" dirty="0">
                <a:solidFill>
                  <a:srgbClr val="000000"/>
                </a:solidFill>
                <a:latin typeface="Century Gothic" panose="020B0502020202020204" pitchFamily="34" charset="0"/>
                <a:ea typeface="Calibri" panose="020F0502020204030204" pitchFamily="34" charset="0"/>
              </a:rPr>
              <a:t>149</a:t>
            </a:r>
            <a:r>
              <a:rPr lang="en-US" sz="1200" dirty="0">
                <a:solidFill>
                  <a:srgbClr val="000000"/>
                </a:solidFill>
                <a:effectLst/>
                <a:latin typeface="Century Gothic" panose="020B0502020202020204" pitchFamily="34" charset="0"/>
                <a:ea typeface="Calibri" panose="020F0502020204030204" pitchFamily="34" charset="0"/>
              </a:rPr>
              <a:t>.00 Room Rate for Wedding Couple up to Three Nights</a:t>
            </a:r>
          </a:p>
        </p:txBody>
      </p:sp>
      <p:pic>
        <p:nvPicPr>
          <p:cNvPr id="7" name="Picture 6">
            <a:extLst>
              <a:ext uri="{FF2B5EF4-FFF2-40B4-BE49-F238E27FC236}">
                <a16:creationId xmlns:a16="http://schemas.microsoft.com/office/drawing/2014/main" id="{CDAF040A-AAF5-4D1A-BFB9-98BB88EC939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3" cy="10058398"/>
          </a:xfrm>
          <a:prstGeom prst="rect">
            <a:avLst/>
          </a:prstGeom>
        </p:spPr>
      </p:pic>
      <p:sp>
        <p:nvSpPr>
          <p:cNvPr id="8" name="Rectangle 7">
            <a:extLst>
              <a:ext uri="{FF2B5EF4-FFF2-40B4-BE49-F238E27FC236}">
                <a16:creationId xmlns:a16="http://schemas.microsoft.com/office/drawing/2014/main" id="{E4A7DF15-A87E-452C-A24C-A5E55C1DEA3D}"/>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38AE7D7-0B6C-4897-985B-C141FEA4504C}"/>
              </a:ext>
            </a:extLst>
          </p:cNvPr>
          <p:cNvSpPr/>
          <p:nvPr/>
        </p:nvSpPr>
        <p:spPr>
          <a:xfrm>
            <a:off x="3129617" y="953547"/>
            <a:ext cx="4247366" cy="8494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021BFC2D-42F7-4FD6-80BB-F6FEB1A3E676}"/>
              </a:ext>
            </a:extLst>
          </p:cNvPr>
          <p:cNvSpPr txBox="1"/>
          <p:nvPr/>
        </p:nvSpPr>
        <p:spPr>
          <a:xfrm>
            <a:off x="3052037" y="1866889"/>
            <a:ext cx="4453286" cy="400110"/>
          </a:xfrm>
          <a:prstGeom prst="rect">
            <a:avLst/>
          </a:prstGeom>
          <a:noFill/>
        </p:spPr>
        <p:txBody>
          <a:bodyPr wrap="square" rtlCol="0">
            <a:spAutoFit/>
          </a:bodyPr>
          <a:lstStyle/>
          <a:p>
            <a:r>
              <a:rPr lang="en-US" sz="2000" dirty="0">
                <a:latin typeface="Century Gothic" panose="020B0502020202020204" pitchFamily="34" charset="0"/>
              </a:rPr>
              <a:t>A L </a:t>
            </a:r>
            <a:r>
              <a:rPr lang="en-US" sz="2000" dirty="0" err="1">
                <a:latin typeface="Century Gothic" panose="020B0502020202020204" pitchFamily="34" charset="0"/>
              </a:rPr>
              <a:t>L</a:t>
            </a:r>
            <a:r>
              <a:rPr lang="en-US" sz="2000" dirty="0">
                <a:latin typeface="Century Gothic" panose="020B0502020202020204" pitchFamily="34" charset="0"/>
              </a:rPr>
              <a:t>   P A C K A G E S  I N C L U D E</a:t>
            </a:r>
          </a:p>
        </p:txBody>
      </p:sp>
      <p:cxnSp>
        <p:nvCxnSpPr>
          <p:cNvPr id="11" name="Straight Connector 10">
            <a:extLst>
              <a:ext uri="{FF2B5EF4-FFF2-40B4-BE49-F238E27FC236}">
                <a16:creationId xmlns:a16="http://schemas.microsoft.com/office/drawing/2014/main" id="{41FF658E-FF4F-4861-BAA1-6B32D6155F05}"/>
              </a:ext>
            </a:extLst>
          </p:cNvPr>
          <p:cNvCxnSpPr>
            <a:cxnSpLocks/>
          </p:cNvCxnSpPr>
          <p:nvPr/>
        </p:nvCxnSpPr>
        <p:spPr>
          <a:xfrm>
            <a:off x="3129618" y="2266999"/>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AC0CE3A-B5C1-482E-A57D-1238353FE73C}"/>
              </a:ext>
            </a:extLst>
          </p:cNvPr>
          <p:cNvSpPr txBox="1"/>
          <p:nvPr/>
        </p:nvSpPr>
        <p:spPr>
          <a:xfrm>
            <a:off x="3129616" y="1114791"/>
            <a:ext cx="4247366" cy="538609"/>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W E D </a:t>
            </a:r>
            <a:r>
              <a:rPr lang="en-US" sz="2900" dirty="0" err="1">
                <a:solidFill>
                  <a:schemeClr val="bg1"/>
                </a:solidFill>
                <a:latin typeface="Century Gothic" panose="020B0502020202020204" pitchFamily="34" charset="0"/>
              </a:rPr>
              <a:t>D</a:t>
            </a:r>
            <a:r>
              <a:rPr lang="en-US" sz="2900" dirty="0">
                <a:solidFill>
                  <a:schemeClr val="bg1"/>
                </a:solidFill>
                <a:latin typeface="Century Gothic" panose="020B0502020202020204" pitchFamily="34" charset="0"/>
              </a:rPr>
              <a:t> I N G S</a:t>
            </a:r>
          </a:p>
        </p:txBody>
      </p:sp>
      <p:sp>
        <p:nvSpPr>
          <p:cNvPr id="13" name="TextBox 12">
            <a:extLst>
              <a:ext uri="{FF2B5EF4-FFF2-40B4-BE49-F238E27FC236}">
                <a16:creationId xmlns:a16="http://schemas.microsoft.com/office/drawing/2014/main" id="{3D200D39-4FD0-4FC5-A629-52C9D8CB621A}"/>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S F U L   W E D D I N G   P A C K A G E S</a:t>
            </a:r>
          </a:p>
        </p:txBody>
      </p:sp>
    </p:spTree>
    <p:extLst>
      <p:ext uri="{BB962C8B-B14F-4D97-AF65-F5344CB8AC3E}">
        <p14:creationId xmlns:p14="http://schemas.microsoft.com/office/powerpoint/2010/main" val="393361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7"/>
            <a:ext cx="4247366" cy="8494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C858A6FD-7D32-4195-A9C9-FFA2520903D0}"/>
              </a:ext>
            </a:extLst>
          </p:cNvPr>
          <p:cNvSpPr txBox="1"/>
          <p:nvPr/>
        </p:nvSpPr>
        <p:spPr>
          <a:xfrm>
            <a:off x="3052037" y="2102273"/>
            <a:ext cx="4324945" cy="400110"/>
          </a:xfrm>
          <a:prstGeom prst="rect">
            <a:avLst/>
          </a:prstGeom>
          <a:noFill/>
        </p:spPr>
        <p:txBody>
          <a:bodyPr wrap="square" rtlCol="0">
            <a:spAutoFit/>
          </a:bodyPr>
          <a:lstStyle/>
          <a:p>
            <a:r>
              <a:rPr lang="en-US" sz="2000" dirty="0">
                <a:latin typeface="Century Gothic" panose="020B0502020202020204" pitchFamily="34" charset="0"/>
              </a:rPr>
              <a:t>H O T   H O R S   D ‘ O E U V R E S</a:t>
            </a:r>
          </a:p>
        </p:txBody>
      </p:sp>
      <p:cxnSp>
        <p:nvCxnSpPr>
          <p:cNvPr id="11" name="Straight Connector 10">
            <a:extLst>
              <a:ext uri="{FF2B5EF4-FFF2-40B4-BE49-F238E27FC236}">
                <a16:creationId xmlns:a16="http://schemas.microsoft.com/office/drawing/2014/main" id="{6B606842-FF56-42A5-97A4-4DFC7E66B7EF}"/>
              </a:ext>
            </a:extLst>
          </p:cNvPr>
          <p:cNvCxnSpPr>
            <a:cxnSpLocks/>
          </p:cNvCxnSpPr>
          <p:nvPr/>
        </p:nvCxnSpPr>
        <p:spPr>
          <a:xfrm>
            <a:off x="3129618" y="2502383"/>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F61179-07DA-46E0-8DBD-5121825133CD}"/>
              </a:ext>
            </a:extLst>
          </p:cNvPr>
          <p:cNvSpPr txBox="1"/>
          <p:nvPr/>
        </p:nvSpPr>
        <p:spPr>
          <a:xfrm>
            <a:off x="3052037" y="2547574"/>
            <a:ext cx="4324945" cy="2123658"/>
          </a:xfrm>
          <a:prstGeom prst="rect">
            <a:avLst/>
          </a:prstGeom>
          <a:noFill/>
        </p:spPr>
        <p:txBody>
          <a:bodyPr wrap="square" rtlCol="0">
            <a:spAutoFit/>
          </a:bodyPr>
          <a:lstStyle/>
          <a:p>
            <a:r>
              <a:rPr lang="en-US" sz="1200" dirty="0">
                <a:latin typeface="Century Gothic" panose="020B0502020202020204" pitchFamily="34" charset="0"/>
              </a:rPr>
              <a:t>Mini Quiche  $ 225.00</a:t>
            </a:r>
          </a:p>
          <a:p>
            <a:endParaRPr lang="en-US" sz="300" dirty="0">
              <a:latin typeface="Century Gothic" panose="020B0502020202020204" pitchFamily="34" charset="0"/>
            </a:endParaRPr>
          </a:p>
          <a:p>
            <a:r>
              <a:rPr lang="en-US" sz="1200" dirty="0">
                <a:latin typeface="Century Gothic" panose="020B0502020202020204" pitchFamily="34" charset="0"/>
              </a:rPr>
              <a:t>Jalapeno Poppers with Ranch $ 200.00</a:t>
            </a:r>
          </a:p>
          <a:p>
            <a:endParaRPr lang="en-US" sz="300" dirty="0">
              <a:latin typeface="Century Gothic" panose="020B0502020202020204" pitchFamily="34" charset="0"/>
            </a:endParaRPr>
          </a:p>
          <a:p>
            <a:r>
              <a:rPr lang="en-US" sz="1200" dirty="0">
                <a:latin typeface="Century Gothic" panose="020B0502020202020204" pitchFamily="34" charset="0"/>
              </a:rPr>
              <a:t>Crispy Spring Rolls with Sweet Chili Sauce  $ 200.00</a:t>
            </a:r>
          </a:p>
          <a:p>
            <a:endParaRPr lang="en-US" sz="300" dirty="0">
              <a:latin typeface="Century Gothic" panose="020B0502020202020204" pitchFamily="34" charset="0"/>
            </a:endParaRPr>
          </a:p>
          <a:p>
            <a:r>
              <a:rPr lang="en-US" sz="1200" dirty="0">
                <a:latin typeface="Century Gothic" panose="020B0502020202020204" pitchFamily="34" charset="0"/>
              </a:rPr>
              <a:t>Meatball Skewers $ 200.00</a:t>
            </a:r>
          </a:p>
          <a:p>
            <a:endParaRPr lang="en-US" sz="300" dirty="0">
              <a:latin typeface="Century Gothic" panose="020B0502020202020204" pitchFamily="34" charset="0"/>
            </a:endParaRPr>
          </a:p>
          <a:p>
            <a:r>
              <a:rPr lang="en-US" sz="1200" dirty="0">
                <a:latin typeface="Century Gothic" panose="020B0502020202020204" pitchFamily="34" charset="0"/>
              </a:rPr>
              <a:t>Mini Beef Sliders $ 250.00</a:t>
            </a:r>
          </a:p>
          <a:p>
            <a:endParaRPr lang="en-US" sz="300" dirty="0">
              <a:latin typeface="Century Gothic" panose="020B0502020202020204" pitchFamily="34" charset="0"/>
            </a:endParaRPr>
          </a:p>
          <a:p>
            <a:r>
              <a:rPr lang="en-US" sz="1200" dirty="0">
                <a:latin typeface="Century Gothic" panose="020B0502020202020204" pitchFamily="34" charset="0"/>
              </a:rPr>
              <a:t>Chicken Satay Skewers with Mango Sauce  $250.00</a:t>
            </a:r>
          </a:p>
          <a:p>
            <a:endParaRPr lang="en-US" sz="300" dirty="0">
              <a:latin typeface="Century Gothic" panose="020B0502020202020204" pitchFamily="34" charset="0"/>
            </a:endParaRPr>
          </a:p>
          <a:p>
            <a:r>
              <a:rPr lang="en-US" sz="1200" dirty="0">
                <a:latin typeface="Century Gothic" panose="020B0502020202020204" pitchFamily="34" charset="0"/>
              </a:rPr>
              <a:t>Three Cheese Quesadillas $ 200.00</a:t>
            </a:r>
          </a:p>
          <a:p>
            <a:endParaRPr lang="en-US" sz="300" dirty="0">
              <a:latin typeface="Century Gothic" panose="020B0502020202020204" pitchFamily="34" charset="0"/>
            </a:endParaRPr>
          </a:p>
          <a:p>
            <a:r>
              <a:rPr lang="en-US" sz="1200" dirty="0">
                <a:latin typeface="Century Gothic" panose="020B0502020202020204" pitchFamily="34" charset="0"/>
              </a:rPr>
              <a:t>Buffalo Chicken Wings $ 300.00</a:t>
            </a:r>
          </a:p>
          <a:p>
            <a:endParaRPr lang="en-US" sz="300" dirty="0">
              <a:latin typeface="Century Gothic" panose="020B0502020202020204" pitchFamily="34" charset="0"/>
            </a:endParaRPr>
          </a:p>
          <a:p>
            <a:r>
              <a:rPr lang="en-US" sz="1200" dirty="0">
                <a:latin typeface="Century Gothic" panose="020B0502020202020204" pitchFamily="34" charset="0"/>
              </a:rPr>
              <a:t>Coconut Shrimp with Pineapple Relish $ 350.00</a:t>
            </a:r>
          </a:p>
        </p:txBody>
      </p:sp>
      <p:sp>
        <p:nvSpPr>
          <p:cNvPr id="16" name="TextBox 15">
            <a:extLst>
              <a:ext uri="{FF2B5EF4-FFF2-40B4-BE49-F238E27FC236}">
                <a16:creationId xmlns:a16="http://schemas.microsoft.com/office/drawing/2014/main" id="{E95B70F5-450C-49B2-BE67-E0D372F89B29}"/>
              </a:ext>
            </a:extLst>
          </p:cNvPr>
          <p:cNvSpPr txBox="1"/>
          <p:nvPr/>
        </p:nvSpPr>
        <p:spPr>
          <a:xfrm>
            <a:off x="3052037" y="4692141"/>
            <a:ext cx="4423800" cy="400110"/>
          </a:xfrm>
          <a:prstGeom prst="rect">
            <a:avLst/>
          </a:prstGeom>
          <a:noFill/>
        </p:spPr>
        <p:txBody>
          <a:bodyPr wrap="square" rtlCol="0">
            <a:spAutoFit/>
          </a:bodyPr>
          <a:lstStyle/>
          <a:p>
            <a:r>
              <a:rPr lang="en-US" sz="2000" dirty="0">
                <a:latin typeface="Century Gothic" panose="020B0502020202020204" pitchFamily="34" charset="0"/>
              </a:rPr>
              <a:t>C O L D   H O R S   D ‘ O E U V R E S</a:t>
            </a:r>
          </a:p>
        </p:txBody>
      </p:sp>
      <p:cxnSp>
        <p:nvCxnSpPr>
          <p:cNvPr id="17" name="Straight Connector 16">
            <a:extLst>
              <a:ext uri="{FF2B5EF4-FFF2-40B4-BE49-F238E27FC236}">
                <a16:creationId xmlns:a16="http://schemas.microsoft.com/office/drawing/2014/main" id="{D991C7DD-8FFB-478F-9C6F-00EF74CCA812}"/>
              </a:ext>
            </a:extLst>
          </p:cNvPr>
          <p:cNvCxnSpPr>
            <a:cxnSpLocks/>
          </p:cNvCxnSpPr>
          <p:nvPr/>
        </p:nvCxnSpPr>
        <p:spPr>
          <a:xfrm>
            <a:off x="3129618" y="5092251"/>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D92401-DA94-4DE2-B346-FD58A290B958}"/>
              </a:ext>
            </a:extLst>
          </p:cNvPr>
          <p:cNvSpPr txBox="1"/>
          <p:nvPr/>
        </p:nvSpPr>
        <p:spPr>
          <a:xfrm>
            <a:off x="3052037" y="5092251"/>
            <a:ext cx="4423800" cy="1431161"/>
          </a:xfrm>
          <a:prstGeom prst="rect">
            <a:avLst/>
          </a:prstGeom>
          <a:noFill/>
        </p:spPr>
        <p:txBody>
          <a:bodyPr wrap="square" rtlCol="0">
            <a:spAutoFit/>
          </a:bodyPr>
          <a:lstStyle/>
          <a:p>
            <a:r>
              <a:rPr lang="en-US" sz="1200" dirty="0">
                <a:latin typeface="Century Gothic" panose="020B0502020202020204" pitchFamily="34" charset="0"/>
              </a:rPr>
              <a:t>Shrimp Cocktail Shots $ 350.00</a:t>
            </a:r>
          </a:p>
          <a:p>
            <a:endParaRPr lang="en-US" sz="300" dirty="0">
              <a:latin typeface="Century Gothic" panose="020B0502020202020204" pitchFamily="34" charset="0"/>
            </a:endParaRPr>
          </a:p>
          <a:p>
            <a:r>
              <a:rPr lang="en-US" sz="1200" dirty="0">
                <a:latin typeface="Century Gothic" panose="020B0502020202020204" pitchFamily="34" charset="0"/>
              </a:rPr>
              <a:t>Ham and Cheese Pinwheels  $250.00</a:t>
            </a:r>
          </a:p>
          <a:p>
            <a:endParaRPr lang="en-US" sz="300" dirty="0">
              <a:latin typeface="Century Gothic" panose="020B0502020202020204" pitchFamily="34" charset="0"/>
            </a:endParaRPr>
          </a:p>
          <a:p>
            <a:r>
              <a:rPr lang="en-US" sz="1200" dirty="0">
                <a:latin typeface="Century Gothic" panose="020B0502020202020204" pitchFamily="34" charset="0"/>
              </a:rPr>
              <a:t>Cucumber Rounds with Crab Salad $ 350.00</a:t>
            </a:r>
          </a:p>
          <a:p>
            <a:endParaRPr lang="en-US" sz="300" dirty="0">
              <a:latin typeface="Century Gothic" panose="020B0502020202020204" pitchFamily="34" charset="0"/>
            </a:endParaRPr>
          </a:p>
          <a:p>
            <a:r>
              <a:rPr lang="en-US" sz="1200" dirty="0">
                <a:latin typeface="Century Gothic" panose="020B0502020202020204" pitchFamily="34" charset="0"/>
              </a:rPr>
              <a:t>Strawberry Brownie Kabobs $ 225.00</a:t>
            </a:r>
          </a:p>
          <a:p>
            <a:endParaRPr lang="en-US" sz="300" dirty="0">
              <a:latin typeface="Century Gothic" panose="020B0502020202020204" pitchFamily="34" charset="0"/>
            </a:endParaRPr>
          </a:p>
          <a:p>
            <a:r>
              <a:rPr lang="en-US" sz="1200" dirty="0">
                <a:latin typeface="Century Gothic" panose="020B0502020202020204" pitchFamily="34" charset="0"/>
              </a:rPr>
              <a:t>Vegetable Crudité Shots with Ranch $ 250.00</a:t>
            </a:r>
          </a:p>
          <a:p>
            <a:endParaRPr lang="en-US" sz="300" dirty="0">
              <a:latin typeface="Century Gothic" panose="020B0502020202020204" pitchFamily="34" charset="0"/>
            </a:endParaRPr>
          </a:p>
          <a:p>
            <a:r>
              <a:rPr lang="en-US" sz="1200" dirty="0">
                <a:latin typeface="Century Gothic" panose="020B0502020202020204" pitchFamily="34" charset="0"/>
              </a:rPr>
              <a:t>Caprese Skewers with Balsamic Drizzle $ 250.00</a:t>
            </a:r>
          </a:p>
        </p:txBody>
      </p:sp>
      <p:sp>
        <p:nvSpPr>
          <p:cNvPr id="19" name="TextBox 18">
            <a:extLst>
              <a:ext uri="{FF2B5EF4-FFF2-40B4-BE49-F238E27FC236}">
                <a16:creationId xmlns:a16="http://schemas.microsoft.com/office/drawing/2014/main" id="{70B4F5FA-E294-438F-B3D1-383EA555B3CF}"/>
              </a:ext>
            </a:extLst>
          </p:cNvPr>
          <p:cNvSpPr txBox="1"/>
          <p:nvPr/>
        </p:nvSpPr>
        <p:spPr>
          <a:xfrm>
            <a:off x="3129616" y="1114791"/>
            <a:ext cx="4247366" cy="538609"/>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COCKTAIL  RECEPTION</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8" name="TextBox 27">
            <a:extLst>
              <a:ext uri="{FF2B5EF4-FFF2-40B4-BE49-F238E27FC236}">
                <a16:creationId xmlns:a16="http://schemas.microsoft.com/office/drawing/2014/main" id="{78420BA0-BE6A-4464-B555-B4A2BB0700E7}"/>
              </a:ext>
            </a:extLst>
          </p:cNvPr>
          <p:cNvSpPr txBox="1"/>
          <p:nvPr/>
        </p:nvSpPr>
        <p:spPr>
          <a:xfrm>
            <a:off x="3052036" y="1812885"/>
            <a:ext cx="4324945" cy="276999"/>
          </a:xfrm>
          <a:prstGeom prst="rect">
            <a:avLst/>
          </a:prstGeom>
          <a:noFill/>
        </p:spPr>
        <p:txBody>
          <a:bodyPr wrap="square" rtlCol="0">
            <a:spAutoFit/>
          </a:bodyPr>
          <a:lstStyle/>
          <a:p>
            <a:r>
              <a:rPr lang="en-US" sz="1200" dirty="0">
                <a:latin typeface="Century Gothic" panose="020B0502020202020204" pitchFamily="34" charset="0"/>
              </a:rPr>
              <a:t>Choice of three (3) Butler Passed Hors </a:t>
            </a:r>
            <a:r>
              <a:rPr lang="en-US" sz="1200" dirty="0" err="1">
                <a:latin typeface="Century Gothic" panose="020B0502020202020204" pitchFamily="34" charset="0"/>
              </a:rPr>
              <a:t>d’Oeuvres</a:t>
            </a:r>
            <a:r>
              <a:rPr lang="en-US" sz="1200" dirty="0">
                <a:latin typeface="Century Gothic" panose="020B0502020202020204" pitchFamily="34" charset="0"/>
              </a:rPr>
              <a:t>.</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5" y="9625065"/>
            <a:ext cx="4575986"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Tree>
    <p:extLst>
      <p:ext uri="{BB962C8B-B14F-4D97-AF65-F5344CB8AC3E}">
        <p14:creationId xmlns:p14="http://schemas.microsoft.com/office/powerpoint/2010/main" val="39599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6"/>
            <a:ext cx="4247366" cy="984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C858A6FD-7D32-4195-A9C9-FFA2520903D0}"/>
              </a:ext>
            </a:extLst>
          </p:cNvPr>
          <p:cNvSpPr txBox="1"/>
          <p:nvPr/>
        </p:nvSpPr>
        <p:spPr>
          <a:xfrm>
            <a:off x="3052037" y="2010833"/>
            <a:ext cx="4324945" cy="400110"/>
          </a:xfrm>
          <a:prstGeom prst="rect">
            <a:avLst/>
          </a:prstGeom>
          <a:noFill/>
        </p:spPr>
        <p:txBody>
          <a:bodyPr wrap="square" rtlCol="0">
            <a:spAutoFit/>
          </a:bodyPr>
          <a:lstStyle/>
          <a:p>
            <a:r>
              <a:rPr lang="en-US" sz="2000" dirty="0">
                <a:latin typeface="Century Gothic" panose="020B0502020202020204" pitchFamily="34" charset="0"/>
              </a:rPr>
              <a:t>V E G E T A B L E S</a:t>
            </a:r>
          </a:p>
        </p:txBody>
      </p:sp>
      <p:cxnSp>
        <p:nvCxnSpPr>
          <p:cNvPr id="11" name="Straight Connector 10">
            <a:extLst>
              <a:ext uri="{FF2B5EF4-FFF2-40B4-BE49-F238E27FC236}">
                <a16:creationId xmlns:a16="http://schemas.microsoft.com/office/drawing/2014/main" id="{6B606842-FF56-42A5-97A4-4DFC7E66B7EF}"/>
              </a:ext>
            </a:extLst>
          </p:cNvPr>
          <p:cNvCxnSpPr>
            <a:cxnSpLocks/>
          </p:cNvCxnSpPr>
          <p:nvPr/>
        </p:nvCxnSpPr>
        <p:spPr>
          <a:xfrm>
            <a:off x="3129618" y="2410943"/>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F61179-07DA-46E0-8DBD-5121825133CD}"/>
              </a:ext>
            </a:extLst>
          </p:cNvPr>
          <p:cNvSpPr txBox="1"/>
          <p:nvPr/>
        </p:nvSpPr>
        <p:spPr>
          <a:xfrm>
            <a:off x="3052037" y="2456134"/>
            <a:ext cx="4394343" cy="1846659"/>
          </a:xfrm>
          <a:prstGeom prst="rect">
            <a:avLst/>
          </a:prstGeom>
          <a:noFill/>
        </p:spPr>
        <p:txBody>
          <a:bodyPr wrap="square" rtlCol="0">
            <a:spAutoFit/>
          </a:bodyPr>
          <a:lstStyle/>
          <a:p>
            <a:r>
              <a:rPr lang="en-US" sz="1200" b="1" dirty="0">
                <a:latin typeface="Century Gothic" panose="020B0502020202020204" pitchFamily="34" charset="0"/>
              </a:rPr>
              <a:t>Choice of Two</a:t>
            </a:r>
          </a:p>
          <a:p>
            <a:endParaRPr lang="en-US" sz="300" dirty="0">
              <a:latin typeface="Century Gothic" panose="020B0502020202020204" pitchFamily="34" charset="0"/>
            </a:endParaRPr>
          </a:p>
          <a:p>
            <a:r>
              <a:rPr lang="en-US" sz="1200" dirty="0">
                <a:latin typeface="Century Gothic" panose="020B0502020202020204" pitchFamily="34" charset="0"/>
              </a:rPr>
              <a:t>Marinated Grilled Vegetable Salad</a:t>
            </a:r>
          </a:p>
          <a:p>
            <a:endParaRPr lang="en-US" sz="300" dirty="0">
              <a:latin typeface="Century Gothic" panose="020B0502020202020204" pitchFamily="34" charset="0"/>
            </a:endParaRPr>
          </a:p>
          <a:p>
            <a:r>
              <a:rPr lang="en-US" sz="1200" dirty="0">
                <a:latin typeface="Century Gothic" panose="020B0502020202020204" pitchFamily="34" charset="0"/>
              </a:rPr>
              <a:t>Red Skin Potato Salad</a:t>
            </a:r>
          </a:p>
          <a:p>
            <a:endParaRPr lang="en-US" sz="300" dirty="0">
              <a:latin typeface="Century Gothic" panose="020B0502020202020204" pitchFamily="34" charset="0"/>
            </a:endParaRPr>
          </a:p>
          <a:p>
            <a:r>
              <a:rPr lang="en-US" sz="1200" dirty="0">
                <a:latin typeface="Century Gothic" panose="020B0502020202020204" pitchFamily="34" charset="0"/>
              </a:rPr>
              <a:t>Antipasto Pasta Salad with Balsamic Vinaigrette</a:t>
            </a:r>
          </a:p>
          <a:p>
            <a:endParaRPr lang="en-US" sz="300" dirty="0">
              <a:latin typeface="Century Gothic" panose="020B0502020202020204" pitchFamily="34" charset="0"/>
            </a:endParaRPr>
          </a:p>
          <a:p>
            <a:r>
              <a:rPr lang="en-US" sz="1200" dirty="0">
                <a:latin typeface="Century Gothic" panose="020B0502020202020204" pitchFamily="34" charset="0"/>
              </a:rPr>
              <a:t>Garden Greens with Tomatoes, Cucumbers, Carrots and Ranch Dressing</a:t>
            </a:r>
          </a:p>
          <a:p>
            <a:endParaRPr lang="en-US" sz="300" dirty="0">
              <a:latin typeface="Century Gothic" panose="020B0502020202020204" pitchFamily="34" charset="0"/>
            </a:endParaRPr>
          </a:p>
          <a:p>
            <a:r>
              <a:rPr lang="en-US" sz="1200" dirty="0">
                <a:latin typeface="Century Gothic" panose="020B0502020202020204" pitchFamily="34" charset="0"/>
              </a:rPr>
              <a:t>Fresh Fruit Salad topped with Toasted Coconut Flakes</a:t>
            </a:r>
          </a:p>
          <a:p>
            <a:endParaRPr lang="en-US" sz="300" dirty="0">
              <a:latin typeface="Century Gothic" panose="020B0502020202020204" pitchFamily="34" charset="0"/>
            </a:endParaRPr>
          </a:p>
          <a:p>
            <a:r>
              <a:rPr lang="en-US" sz="1200" dirty="0">
                <a:latin typeface="Century Gothic" panose="020B0502020202020204" pitchFamily="34" charset="0"/>
              </a:rPr>
              <a:t>Grilled Vegetable Salad</a:t>
            </a:r>
          </a:p>
        </p:txBody>
      </p:sp>
      <p:sp>
        <p:nvSpPr>
          <p:cNvPr id="16" name="TextBox 15">
            <a:extLst>
              <a:ext uri="{FF2B5EF4-FFF2-40B4-BE49-F238E27FC236}">
                <a16:creationId xmlns:a16="http://schemas.microsoft.com/office/drawing/2014/main" id="{E95B70F5-450C-49B2-BE67-E0D372F89B29}"/>
              </a:ext>
            </a:extLst>
          </p:cNvPr>
          <p:cNvSpPr txBox="1"/>
          <p:nvPr/>
        </p:nvSpPr>
        <p:spPr>
          <a:xfrm>
            <a:off x="3052037" y="4315680"/>
            <a:ext cx="4423800" cy="400110"/>
          </a:xfrm>
          <a:prstGeom prst="rect">
            <a:avLst/>
          </a:prstGeom>
          <a:noFill/>
        </p:spPr>
        <p:txBody>
          <a:bodyPr wrap="square" rtlCol="0">
            <a:spAutoFit/>
          </a:bodyPr>
          <a:lstStyle/>
          <a:p>
            <a:r>
              <a:rPr lang="en-US" sz="2000" dirty="0">
                <a:latin typeface="Century Gothic" panose="020B0502020202020204" pitchFamily="34" charset="0"/>
              </a:rPr>
              <a:t>P R O T E I N S</a:t>
            </a:r>
          </a:p>
        </p:txBody>
      </p:sp>
      <p:cxnSp>
        <p:nvCxnSpPr>
          <p:cNvPr id="17" name="Straight Connector 16">
            <a:extLst>
              <a:ext uri="{FF2B5EF4-FFF2-40B4-BE49-F238E27FC236}">
                <a16:creationId xmlns:a16="http://schemas.microsoft.com/office/drawing/2014/main" id="{D991C7DD-8FFB-478F-9C6F-00EF74CCA812}"/>
              </a:ext>
            </a:extLst>
          </p:cNvPr>
          <p:cNvCxnSpPr>
            <a:cxnSpLocks/>
          </p:cNvCxnSpPr>
          <p:nvPr/>
        </p:nvCxnSpPr>
        <p:spPr>
          <a:xfrm>
            <a:off x="3129618" y="4715790"/>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D92401-DA94-4DE2-B346-FD58A290B958}"/>
              </a:ext>
            </a:extLst>
          </p:cNvPr>
          <p:cNvSpPr txBox="1"/>
          <p:nvPr/>
        </p:nvSpPr>
        <p:spPr>
          <a:xfrm>
            <a:off x="3052038" y="4760981"/>
            <a:ext cx="4394342" cy="1800493"/>
          </a:xfrm>
          <a:prstGeom prst="rect">
            <a:avLst/>
          </a:prstGeom>
          <a:noFill/>
        </p:spPr>
        <p:txBody>
          <a:bodyPr wrap="square" rtlCol="0">
            <a:spAutoFit/>
          </a:bodyPr>
          <a:lstStyle/>
          <a:p>
            <a:r>
              <a:rPr lang="en-US" sz="1200" b="1" dirty="0">
                <a:latin typeface="Century Gothic" panose="020B0502020202020204" pitchFamily="34" charset="0"/>
              </a:rPr>
              <a:t>Choice of Two</a:t>
            </a:r>
          </a:p>
          <a:p>
            <a:endParaRPr lang="en-US" sz="300" dirty="0">
              <a:latin typeface="Century Gothic" panose="020B0502020202020204" pitchFamily="34" charset="0"/>
            </a:endParaRPr>
          </a:p>
          <a:p>
            <a:r>
              <a:rPr lang="en-US" sz="1200" dirty="0">
                <a:latin typeface="Century Gothic" panose="020B0502020202020204" pitchFamily="34" charset="0"/>
              </a:rPr>
              <a:t>Grilled Beef Tips with Mushroom Cabernet Sauce</a:t>
            </a:r>
          </a:p>
          <a:p>
            <a:endParaRPr lang="en-US" sz="300" dirty="0">
              <a:latin typeface="Century Gothic" panose="020B0502020202020204" pitchFamily="34" charset="0"/>
            </a:endParaRPr>
          </a:p>
          <a:p>
            <a:r>
              <a:rPr lang="en-US" sz="1200" dirty="0">
                <a:latin typeface="Century Gothic" panose="020B0502020202020204" pitchFamily="34" charset="0"/>
              </a:rPr>
              <a:t>Grilled Salmon* with Lemon Garlic Butter Sauce</a:t>
            </a:r>
          </a:p>
          <a:p>
            <a:endParaRPr lang="en-US" sz="300" dirty="0">
              <a:latin typeface="Century Gothic" panose="020B0502020202020204" pitchFamily="34" charset="0"/>
            </a:endParaRPr>
          </a:p>
          <a:p>
            <a:r>
              <a:rPr lang="en-US" sz="1200" dirty="0">
                <a:latin typeface="Century Gothic" panose="020B0502020202020204" pitchFamily="34" charset="0"/>
              </a:rPr>
              <a:t>Grilled Chicken Breast with Mango Sauce</a:t>
            </a:r>
          </a:p>
          <a:p>
            <a:endParaRPr lang="en-US" sz="300" dirty="0">
              <a:latin typeface="Century Gothic" panose="020B0502020202020204" pitchFamily="34" charset="0"/>
            </a:endParaRPr>
          </a:p>
          <a:p>
            <a:r>
              <a:rPr lang="en-US" sz="1200" dirty="0">
                <a:latin typeface="Century Gothic" panose="020B0502020202020204" pitchFamily="34" charset="0"/>
              </a:rPr>
              <a:t>Roast Pork Loin with Marsala Wine Sause</a:t>
            </a:r>
          </a:p>
          <a:p>
            <a:endParaRPr lang="en-US" sz="300" dirty="0">
              <a:latin typeface="Century Gothic" panose="020B0502020202020204" pitchFamily="34" charset="0"/>
            </a:endParaRPr>
          </a:p>
          <a:p>
            <a:r>
              <a:rPr lang="en-US" sz="1200" dirty="0">
                <a:latin typeface="Century Gothic" panose="020B0502020202020204" pitchFamily="34" charset="0"/>
              </a:rPr>
              <a:t>Citrus Herb Grilled Mahi-Mahi with Tomato Cream Sauce</a:t>
            </a: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sp>
        <p:nvSpPr>
          <p:cNvPr id="19" name="TextBox 18">
            <a:extLst>
              <a:ext uri="{FF2B5EF4-FFF2-40B4-BE49-F238E27FC236}">
                <a16:creationId xmlns:a16="http://schemas.microsoft.com/office/drawing/2014/main" id="{70B4F5FA-E294-438F-B3D1-383EA555B3CF}"/>
              </a:ext>
            </a:extLst>
          </p:cNvPr>
          <p:cNvSpPr txBox="1"/>
          <p:nvPr/>
        </p:nvSpPr>
        <p:spPr>
          <a:xfrm>
            <a:off x="3270822" y="941157"/>
            <a:ext cx="4007308" cy="984885"/>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BLISSFUL</a:t>
            </a:r>
          </a:p>
          <a:p>
            <a:pPr algn="ctr"/>
            <a:r>
              <a:rPr lang="en-US" sz="2900" dirty="0">
                <a:solidFill>
                  <a:schemeClr val="bg1"/>
                </a:solidFill>
                <a:latin typeface="Century Gothic" panose="020B0502020202020204" pitchFamily="34" charset="0"/>
              </a:rPr>
              <a:t>WEDDING BUFFET</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4" y="9625065"/>
            <a:ext cx="4600049"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
        <p:nvSpPr>
          <p:cNvPr id="14" name="TextBox 13">
            <a:extLst>
              <a:ext uri="{FF2B5EF4-FFF2-40B4-BE49-F238E27FC236}">
                <a16:creationId xmlns:a16="http://schemas.microsoft.com/office/drawing/2014/main" id="{76085D55-4CBD-4C15-A51D-A868A28FB3FB}"/>
              </a:ext>
            </a:extLst>
          </p:cNvPr>
          <p:cNvSpPr txBox="1"/>
          <p:nvPr/>
        </p:nvSpPr>
        <p:spPr>
          <a:xfrm>
            <a:off x="3052035" y="6164437"/>
            <a:ext cx="4423800" cy="400110"/>
          </a:xfrm>
          <a:prstGeom prst="rect">
            <a:avLst/>
          </a:prstGeom>
          <a:noFill/>
        </p:spPr>
        <p:txBody>
          <a:bodyPr wrap="square" rtlCol="0">
            <a:spAutoFit/>
          </a:bodyPr>
          <a:lstStyle/>
          <a:p>
            <a:r>
              <a:rPr lang="en-US" sz="2000" dirty="0">
                <a:latin typeface="Century Gothic" panose="020B0502020202020204" pitchFamily="34" charset="0"/>
              </a:rPr>
              <a:t>S T A R C H E S</a:t>
            </a:r>
          </a:p>
        </p:txBody>
      </p:sp>
      <p:cxnSp>
        <p:nvCxnSpPr>
          <p:cNvPr id="15" name="Straight Connector 14">
            <a:extLst>
              <a:ext uri="{FF2B5EF4-FFF2-40B4-BE49-F238E27FC236}">
                <a16:creationId xmlns:a16="http://schemas.microsoft.com/office/drawing/2014/main" id="{E9E668CC-E912-4793-AF19-EB1A4B9E94EF}"/>
              </a:ext>
            </a:extLst>
          </p:cNvPr>
          <p:cNvCxnSpPr>
            <a:cxnSpLocks/>
          </p:cNvCxnSpPr>
          <p:nvPr/>
        </p:nvCxnSpPr>
        <p:spPr>
          <a:xfrm>
            <a:off x="3129616" y="6564547"/>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12A5F1-241E-4AEC-963B-57B9CD2AD931}"/>
              </a:ext>
            </a:extLst>
          </p:cNvPr>
          <p:cNvSpPr txBox="1"/>
          <p:nvPr/>
        </p:nvSpPr>
        <p:spPr>
          <a:xfrm>
            <a:off x="3052036" y="6609738"/>
            <a:ext cx="4394342" cy="3416320"/>
          </a:xfrm>
          <a:prstGeom prst="rect">
            <a:avLst/>
          </a:prstGeom>
          <a:noFill/>
        </p:spPr>
        <p:txBody>
          <a:bodyPr wrap="square" rtlCol="0">
            <a:spAutoFit/>
          </a:bodyPr>
          <a:lstStyle/>
          <a:p>
            <a:r>
              <a:rPr lang="en-US" sz="1200" b="1" dirty="0">
                <a:latin typeface="Century Gothic" panose="020B0502020202020204" pitchFamily="34" charset="0"/>
              </a:rPr>
              <a:t>Choice of Two</a:t>
            </a:r>
          </a:p>
          <a:p>
            <a:endParaRPr lang="en-US" sz="300" dirty="0">
              <a:latin typeface="Century Gothic" panose="020B0502020202020204" pitchFamily="34" charset="0"/>
            </a:endParaRPr>
          </a:p>
          <a:p>
            <a:r>
              <a:rPr lang="en-US" sz="1200" dirty="0">
                <a:latin typeface="Century Gothic" panose="020B0502020202020204" pitchFamily="34" charset="0"/>
              </a:rPr>
              <a:t>Yellow Jasmine Rice</a:t>
            </a:r>
          </a:p>
          <a:p>
            <a:endParaRPr lang="en-US" sz="300" dirty="0">
              <a:latin typeface="Century Gothic" panose="020B0502020202020204" pitchFamily="34" charset="0"/>
            </a:endParaRPr>
          </a:p>
          <a:p>
            <a:r>
              <a:rPr lang="en-US" sz="1200" dirty="0">
                <a:latin typeface="Century Gothic" panose="020B0502020202020204" pitchFamily="34" charset="0"/>
              </a:rPr>
              <a:t>Garlic Mashed Potatoes</a:t>
            </a:r>
          </a:p>
          <a:p>
            <a:endParaRPr lang="en-US" sz="300" dirty="0">
              <a:latin typeface="Century Gothic" panose="020B0502020202020204" pitchFamily="34" charset="0"/>
            </a:endParaRPr>
          </a:p>
          <a:p>
            <a:r>
              <a:rPr lang="en-US" sz="1200" dirty="0">
                <a:latin typeface="Century Gothic" panose="020B0502020202020204" pitchFamily="34" charset="0"/>
              </a:rPr>
              <a:t>Penne Pasta in Garlic Olive Oil</a:t>
            </a:r>
          </a:p>
          <a:p>
            <a:endParaRPr lang="en-US" sz="300" dirty="0">
              <a:latin typeface="Century Gothic" panose="020B0502020202020204" pitchFamily="34" charset="0"/>
            </a:endParaRPr>
          </a:p>
          <a:p>
            <a:r>
              <a:rPr lang="en-US" sz="1200" dirty="0">
                <a:latin typeface="Century Gothic" panose="020B0502020202020204" pitchFamily="34" charset="0"/>
              </a:rPr>
              <a:t>Baked Rosemary Red Skin Potatoes</a:t>
            </a:r>
          </a:p>
          <a:p>
            <a:endParaRPr lang="en-US" sz="300" dirty="0">
              <a:latin typeface="Century Gothic" panose="020B0502020202020204" pitchFamily="34" charset="0"/>
            </a:endParaRPr>
          </a:p>
          <a:p>
            <a:r>
              <a:rPr lang="en-US" sz="1200" dirty="0">
                <a:latin typeface="Century Gothic" panose="020B0502020202020204" pitchFamily="34" charset="0"/>
              </a:rPr>
              <a:t>Caribbean Vegetable Medley</a:t>
            </a:r>
          </a:p>
          <a:p>
            <a:endParaRPr lang="en-US" sz="300" dirty="0">
              <a:latin typeface="Century Gothic" panose="020B0502020202020204" pitchFamily="34" charset="0"/>
            </a:endParaRPr>
          </a:p>
          <a:p>
            <a:r>
              <a:rPr lang="en-US" sz="1200" dirty="0">
                <a:latin typeface="Century Gothic" panose="020B0502020202020204" pitchFamily="34" charset="0"/>
              </a:rPr>
              <a:t>Roasted Seasonal Vegetables</a:t>
            </a:r>
          </a:p>
          <a:p>
            <a:endParaRPr lang="en-US" sz="300" dirty="0">
              <a:latin typeface="Century Gothic" panose="020B0502020202020204" pitchFamily="34" charset="0"/>
            </a:endParaRPr>
          </a:p>
          <a:p>
            <a:r>
              <a:rPr lang="en-US" sz="1200" dirty="0">
                <a:latin typeface="Century Gothic" panose="020B0502020202020204" pitchFamily="34" charset="0"/>
              </a:rPr>
              <a:t>Green Beans with Blistered Tomatoes and Caramelized Baby Onions</a:t>
            </a:r>
          </a:p>
          <a:p>
            <a:endParaRPr lang="en-US" sz="300" dirty="0">
              <a:latin typeface="Century Gothic" panose="020B0502020202020204" pitchFamily="34" charset="0"/>
            </a:endParaRPr>
          </a:p>
          <a:p>
            <a:r>
              <a:rPr lang="en-US" sz="1200" dirty="0">
                <a:latin typeface="Century Gothic" panose="020B0502020202020204" pitchFamily="34" charset="0"/>
              </a:rPr>
              <a:t>Steamed Broccoli</a:t>
            </a:r>
          </a:p>
          <a:p>
            <a:endParaRPr lang="en-US" sz="1200" dirty="0">
              <a:latin typeface="Century Gothic" panose="020B0502020202020204" pitchFamily="34" charset="0"/>
            </a:endParaRPr>
          </a:p>
          <a:p>
            <a:endParaRPr lang="en-US" sz="1200" dirty="0">
              <a:latin typeface="Century Gothic" panose="020B0502020202020204" pitchFamily="34" charset="0"/>
            </a:endParaRPr>
          </a:p>
          <a:p>
            <a:pPr algn="r"/>
            <a:r>
              <a:rPr lang="en-US" sz="1200" b="1" dirty="0">
                <a:latin typeface="Century Gothic" panose="020B0502020202020204" pitchFamily="34" charset="0"/>
              </a:rPr>
              <a:t>$75.00 per person*</a:t>
            </a:r>
          </a:p>
          <a:p>
            <a:pPr algn="r"/>
            <a:r>
              <a:rPr lang="en-US" sz="1200" b="1" dirty="0">
                <a:latin typeface="Century Gothic" panose="020B0502020202020204" pitchFamily="34" charset="0"/>
              </a:rPr>
              <a:t>(Minimum of 25 people to order)</a:t>
            </a:r>
          </a:p>
          <a:p>
            <a:pPr algn="r"/>
            <a:endParaRPr lang="en-US" sz="1200" b="1" dirty="0">
              <a:latin typeface="Century Gothic" panose="020B0502020202020204" pitchFamily="34" charset="0"/>
            </a:endParaRPr>
          </a:p>
          <a:p>
            <a:endParaRPr lang="en-US" sz="1200" dirty="0">
              <a:latin typeface="Century Gothic" panose="020B0502020202020204" pitchFamily="34" charset="0"/>
            </a:endParaRPr>
          </a:p>
        </p:txBody>
      </p:sp>
    </p:spTree>
    <p:extLst>
      <p:ext uri="{BB962C8B-B14F-4D97-AF65-F5344CB8AC3E}">
        <p14:creationId xmlns:p14="http://schemas.microsoft.com/office/powerpoint/2010/main" val="26920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6"/>
            <a:ext cx="4247366" cy="984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C858A6FD-7D32-4195-A9C9-FFA2520903D0}"/>
              </a:ext>
            </a:extLst>
          </p:cNvPr>
          <p:cNvSpPr txBox="1"/>
          <p:nvPr/>
        </p:nvSpPr>
        <p:spPr>
          <a:xfrm>
            <a:off x="3052037" y="2010833"/>
            <a:ext cx="4324945" cy="400110"/>
          </a:xfrm>
          <a:prstGeom prst="rect">
            <a:avLst/>
          </a:prstGeom>
          <a:noFill/>
        </p:spPr>
        <p:txBody>
          <a:bodyPr wrap="square" rtlCol="0">
            <a:spAutoFit/>
          </a:bodyPr>
          <a:lstStyle/>
          <a:p>
            <a:r>
              <a:rPr lang="en-US" sz="2000" dirty="0">
                <a:latin typeface="Century Gothic" panose="020B0502020202020204" pitchFamily="34" charset="0"/>
              </a:rPr>
              <a:t>C O L D   </a:t>
            </a:r>
            <a:r>
              <a:rPr lang="en-US" sz="2000" dirty="0" err="1">
                <a:latin typeface="Century Gothic" panose="020B0502020202020204" pitchFamily="34" charset="0"/>
              </a:rPr>
              <a:t>D</a:t>
            </a:r>
            <a:r>
              <a:rPr lang="en-US" sz="2000" dirty="0">
                <a:latin typeface="Century Gothic" panose="020B0502020202020204" pitchFamily="34" charset="0"/>
              </a:rPr>
              <a:t> I S P L A Y</a:t>
            </a:r>
          </a:p>
        </p:txBody>
      </p:sp>
      <p:cxnSp>
        <p:nvCxnSpPr>
          <p:cNvPr id="11" name="Straight Connector 10">
            <a:extLst>
              <a:ext uri="{FF2B5EF4-FFF2-40B4-BE49-F238E27FC236}">
                <a16:creationId xmlns:a16="http://schemas.microsoft.com/office/drawing/2014/main" id="{6B606842-FF56-42A5-97A4-4DFC7E66B7EF}"/>
              </a:ext>
            </a:extLst>
          </p:cNvPr>
          <p:cNvCxnSpPr>
            <a:cxnSpLocks/>
          </p:cNvCxnSpPr>
          <p:nvPr/>
        </p:nvCxnSpPr>
        <p:spPr>
          <a:xfrm>
            <a:off x="3129618" y="2410943"/>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F61179-07DA-46E0-8DBD-5121825133CD}"/>
              </a:ext>
            </a:extLst>
          </p:cNvPr>
          <p:cNvSpPr txBox="1"/>
          <p:nvPr/>
        </p:nvSpPr>
        <p:spPr>
          <a:xfrm>
            <a:off x="3052037" y="2456134"/>
            <a:ext cx="4394343" cy="1431161"/>
          </a:xfrm>
          <a:prstGeom prst="rect">
            <a:avLst/>
          </a:prstGeom>
          <a:noFill/>
        </p:spPr>
        <p:txBody>
          <a:bodyPr wrap="square" rtlCol="0">
            <a:spAutoFit/>
          </a:bodyPr>
          <a:lstStyle/>
          <a:p>
            <a:r>
              <a:rPr lang="en-US" sz="1200" b="1" dirty="0">
                <a:latin typeface="Century Gothic" panose="020B0502020202020204" pitchFamily="34" charset="0"/>
              </a:rPr>
              <a:t>Choice of Two</a:t>
            </a:r>
          </a:p>
          <a:p>
            <a:endParaRPr lang="en-US" sz="300" dirty="0">
              <a:latin typeface="Century Gothic" panose="020B0502020202020204" pitchFamily="34" charset="0"/>
            </a:endParaRPr>
          </a:p>
          <a:p>
            <a:r>
              <a:rPr lang="en-US" sz="1200" dirty="0">
                <a:latin typeface="Century Gothic" panose="020B0502020202020204" pitchFamily="34" charset="0"/>
              </a:rPr>
              <a:t>Sauteed Zucchini and Tomato Salad</a:t>
            </a:r>
          </a:p>
          <a:p>
            <a:endParaRPr lang="en-US" sz="300" dirty="0">
              <a:latin typeface="Century Gothic" panose="020B0502020202020204" pitchFamily="34" charset="0"/>
            </a:endParaRPr>
          </a:p>
          <a:p>
            <a:r>
              <a:rPr lang="en-US" sz="1200" dirty="0">
                <a:latin typeface="Century Gothic" panose="020B0502020202020204" pitchFamily="34" charset="0"/>
              </a:rPr>
              <a:t>Rotini Pasta with Kalamata Olives and Feta Cheese</a:t>
            </a:r>
          </a:p>
          <a:p>
            <a:endParaRPr lang="en-US" sz="300" dirty="0">
              <a:latin typeface="Century Gothic" panose="020B0502020202020204" pitchFamily="34" charset="0"/>
            </a:endParaRPr>
          </a:p>
          <a:p>
            <a:r>
              <a:rPr lang="en-US" sz="1200" dirty="0">
                <a:latin typeface="Century Gothic" panose="020B0502020202020204" pitchFamily="34" charset="0"/>
              </a:rPr>
              <a:t>Antipasto Pasta Salad with Balsamic Vinaigrette</a:t>
            </a:r>
          </a:p>
          <a:p>
            <a:endParaRPr lang="en-US" sz="300" dirty="0">
              <a:latin typeface="Century Gothic" panose="020B0502020202020204" pitchFamily="34" charset="0"/>
            </a:endParaRPr>
          </a:p>
          <a:p>
            <a:r>
              <a:rPr lang="en-US" sz="1200" dirty="0">
                <a:latin typeface="Century Gothic" panose="020B0502020202020204" pitchFamily="34" charset="0"/>
              </a:rPr>
              <a:t>Caesar Salad with Freshly Grated Parmesan Cheese</a:t>
            </a:r>
          </a:p>
          <a:p>
            <a:endParaRPr lang="en-US" sz="300" dirty="0">
              <a:latin typeface="Century Gothic" panose="020B0502020202020204" pitchFamily="34" charset="0"/>
            </a:endParaRPr>
          </a:p>
          <a:p>
            <a:r>
              <a:rPr lang="en-US" sz="1200" dirty="0">
                <a:latin typeface="Century Gothic" panose="020B0502020202020204" pitchFamily="34" charset="0"/>
              </a:rPr>
              <a:t>Grilled Vegetable Salad</a:t>
            </a:r>
          </a:p>
        </p:txBody>
      </p:sp>
      <p:sp>
        <p:nvSpPr>
          <p:cNvPr id="16" name="TextBox 15">
            <a:extLst>
              <a:ext uri="{FF2B5EF4-FFF2-40B4-BE49-F238E27FC236}">
                <a16:creationId xmlns:a16="http://schemas.microsoft.com/office/drawing/2014/main" id="{E95B70F5-450C-49B2-BE67-E0D372F89B29}"/>
              </a:ext>
            </a:extLst>
          </p:cNvPr>
          <p:cNvSpPr txBox="1"/>
          <p:nvPr/>
        </p:nvSpPr>
        <p:spPr>
          <a:xfrm>
            <a:off x="3052037" y="3934680"/>
            <a:ext cx="4423800" cy="400110"/>
          </a:xfrm>
          <a:prstGeom prst="rect">
            <a:avLst/>
          </a:prstGeom>
          <a:noFill/>
        </p:spPr>
        <p:txBody>
          <a:bodyPr wrap="square" rtlCol="0">
            <a:spAutoFit/>
          </a:bodyPr>
          <a:lstStyle/>
          <a:p>
            <a:r>
              <a:rPr lang="en-US" sz="2000" dirty="0">
                <a:latin typeface="Century Gothic" panose="020B0502020202020204" pitchFamily="34" charset="0"/>
              </a:rPr>
              <a:t>H O T   E N T R E </a:t>
            </a:r>
            <a:r>
              <a:rPr lang="en-US" sz="2000" dirty="0" err="1">
                <a:latin typeface="Century Gothic" panose="020B0502020202020204" pitchFamily="34" charset="0"/>
              </a:rPr>
              <a:t>E</a:t>
            </a:r>
            <a:r>
              <a:rPr lang="en-US" sz="2000" dirty="0">
                <a:latin typeface="Century Gothic" panose="020B0502020202020204" pitchFamily="34" charset="0"/>
              </a:rPr>
              <a:t> S</a:t>
            </a:r>
          </a:p>
        </p:txBody>
      </p:sp>
      <p:cxnSp>
        <p:nvCxnSpPr>
          <p:cNvPr id="17" name="Straight Connector 16">
            <a:extLst>
              <a:ext uri="{FF2B5EF4-FFF2-40B4-BE49-F238E27FC236}">
                <a16:creationId xmlns:a16="http://schemas.microsoft.com/office/drawing/2014/main" id="{D991C7DD-8FFB-478F-9C6F-00EF74CCA812}"/>
              </a:ext>
            </a:extLst>
          </p:cNvPr>
          <p:cNvCxnSpPr>
            <a:cxnSpLocks/>
          </p:cNvCxnSpPr>
          <p:nvPr/>
        </p:nvCxnSpPr>
        <p:spPr>
          <a:xfrm>
            <a:off x="3129618" y="4334790"/>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D92401-DA94-4DE2-B346-FD58A290B958}"/>
              </a:ext>
            </a:extLst>
          </p:cNvPr>
          <p:cNvSpPr txBox="1"/>
          <p:nvPr/>
        </p:nvSpPr>
        <p:spPr>
          <a:xfrm>
            <a:off x="3052038" y="4379981"/>
            <a:ext cx="4394342" cy="1677382"/>
          </a:xfrm>
          <a:prstGeom prst="rect">
            <a:avLst/>
          </a:prstGeom>
          <a:noFill/>
        </p:spPr>
        <p:txBody>
          <a:bodyPr wrap="square" rtlCol="0">
            <a:spAutoFit/>
          </a:bodyPr>
          <a:lstStyle/>
          <a:p>
            <a:r>
              <a:rPr lang="en-US" sz="1200" b="1" dirty="0">
                <a:latin typeface="Century Gothic" panose="020B0502020202020204" pitchFamily="34" charset="0"/>
              </a:rPr>
              <a:t>Choice of Three</a:t>
            </a:r>
          </a:p>
          <a:p>
            <a:endParaRPr lang="en-US" sz="300" dirty="0">
              <a:latin typeface="Century Gothic" panose="020B0502020202020204" pitchFamily="34" charset="0"/>
            </a:endParaRPr>
          </a:p>
          <a:p>
            <a:r>
              <a:rPr lang="en-US" sz="1200" dirty="0">
                <a:latin typeface="Century Gothic" panose="020B0502020202020204" pitchFamily="34" charset="0"/>
              </a:rPr>
              <a:t>Chicken Piccata with Lemon Caper Sauce</a:t>
            </a:r>
          </a:p>
          <a:p>
            <a:endParaRPr lang="en-US" sz="300" dirty="0">
              <a:latin typeface="Century Gothic" panose="020B0502020202020204" pitchFamily="34" charset="0"/>
            </a:endParaRPr>
          </a:p>
          <a:p>
            <a:r>
              <a:rPr lang="en-US" sz="1200" dirty="0">
                <a:latin typeface="Century Gothic" panose="020B0502020202020204" pitchFamily="34" charset="0"/>
              </a:rPr>
              <a:t>Pan Seared Chicken Gorgonzola</a:t>
            </a:r>
          </a:p>
          <a:p>
            <a:endParaRPr lang="en-US" sz="300" dirty="0">
              <a:latin typeface="Century Gothic" panose="020B0502020202020204" pitchFamily="34" charset="0"/>
            </a:endParaRPr>
          </a:p>
          <a:p>
            <a:r>
              <a:rPr lang="en-US" sz="1200" dirty="0">
                <a:latin typeface="Century Gothic" panose="020B0502020202020204" pitchFamily="34" charset="0"/>
              </a:rPr>
              <a:t>Chicken Parmesan</a:t>
            </a:r>
          </a:p>
          <a:p>
            <a:endParaRPr lang="en-US" sz="300" dirty="0">
              <a:latin typeface="Century Gothic" panose="020B0502020202020204" pitchFamily="34" charset="0"/>
            </a:endParaRPr>
          </a:p>
          <a:p>
            <a:r>
              <a:rPr lang="en-US" sz="1200" dirty="0">
                <a:latin typeface="Century Gothic" panose="020B0502020202020204" pitchFamily="34" charset="0"/>
              </a:rPr>
              <a:t>Grilled Italian Sausage with Peppers and Onions</a:t>
            </a:r>
          </a:p>
          <a:p>
            <a:endParaRPr lang="en-US" sz="300" dirty="0">
              <a:latin typeface="Century Gothic" panose="020B0502020202020204" pitchFamily="34" charset="0"/>
            </a:endParaRPr>
          </a:p>
          <a:p>
            <a:r>
              <a:rPr lang="en-US" sz="1200" dirty="0">
                <a:latin typeface="Century Gothic" panose="020B0502020202020204" pitchFamily="34" charset="0"/>
              </a:rPr>
              <a:t>Baked Salmon  **with a Sun-Dried Tomato Pesto </a:t>
            </a:r>
          </a:p>
          <a:p>
            <a:endParaRPr lang="en-US" sz="300" dirty="0">
              <a:latin typeface="Century Gothic" panose="020B0502020202020204" pitchFamily="34" charset="0"/>
            </a:endParaRPr>
          </a:p>
          <a:p>
            <a:r>
              <a:rPr lang="en-US" sz="1200" dirty="0">
                <a:latin typeface="Century Gothic" panose="020B0502020202020204" pitchFamily="34" charset="0"/>
              </a:rPr>
              <a:t>Marsala Beef Tips</a:t>
            </a:r>
          </a:p>
        </p:txBody>
      </p:sp>
      <p:sp>
        <p:nvSpPr>
          <p:cNvPr id="19" name="TextBox 18">
            <a:extLst>
              <a:ext uri="{FF2B5EF4-FFF2-40B4-BE49-F238E27FC236}">
                <a16:creationId xmlns:a16="http://schemas.microsoft.com/office/drawing/2014/main" id="{70B4F5FA-E294-438F-B3D1-383EA555B3CF}"/>
              </a:ext>
            </a:extLst>
          </p:cNvPr>
          <p:cNvSpPr txBox="1"/>
          <p:nvPr/>
        </p:nvSpPr>
        <p:spPr>
          <a:xfrm>
            <a:off x="3270822" y="941157"/>
            <a:ext cx="4007308" cy="984885"/>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AMORE</a:t>
            </a:r>
          </a:p>
          <a:p>
            <a:pPr algn="ctr"/>
            <a:r>
              <a:rPr lang="en-US" sz="2900" dirty="0">
                <a:solidFill>
                  <a:schemeClr val="bg1"/>
                </a:solidFill>
                <a:latin typeface="Century Gothic" panose="020B0502020202020204" pitchFamily="34" charset="0"/>
              </a:rPr>
              <a:t>WEDDING BUFFET</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5" y="9625065"/>
            <a:ext cx="4588018"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
        <p:nvSpPr>
          <p:cNvPr id="21" name="TextBox 20">
            <a:extLst>
              <a:ext uri="{FF2B5EF4-FFF2-40B4-BE49-F238E27FC236}">
                <a16:creationId xmlns:a16="http://schemas.microsoft.com/office/drawing/2014/main" id="{7212A5F1-241E-4AEC-963B-57B9CD2AD931}"/>
              </a:ext>
            </a:extLst>
          </p:cNvPr>
          <p:cNvSpPr txBox="1"/>
          <p:nvPr/>
        </p:nvSpPr>
        <p:spPr>
          <a:xfrm>
            <a:off x="3049664" y="6057363"/>
            <a:ext cx="4394342" cy="3139321"/>
          </a:xfrm>
          <a:prstGeom prst="rect">
            <a:avLst/>
          </a:prstGeom>
          <a:noFill/>
        </p:spPr>
        <p:txBody>
          <a:bodyPr wrap="square" rtlCol="0">
            <a:spAutoFit/>
          </a:bodyPr>
          <a:lstStyle/>
          <a:p>
            <a:r>
              <a:rPr lang="en-US" sz="1200" b="1" dirty="0">
                <a:latin typeface="Century Gothic" panose="020B0502020202020204" pitchFamily="34" charset="0"/>
              </a:rPr>
              <a:t>Choice of Two</a:t>
            </a:r>
          </a:p>
          <a:p>
            <a:endParaRPr lang="en-US" sz="300" dirty="0">
              <a:latin typeface="Century Gothic" panose="020B0502020202020204" pitchFamily="34" charset="0"/>
            </a:endParaRPr>
          </a:p>
          <a:p>
            <a:r>
              <a:rPr lang="en-US" sz="1200" dirty="0">
                <a:latin typeface="Century Gothic" panose="020B0502020202020204" pitchFamily="34" charset="0"/>
              </a:rPr>
              <a:t>Green Beans with Toasted Almonds</a:t>
            </a:r>
          </a:p>
          <a:p>
            <a:endParaRPr lang="en-US" sz="300" dirty="0">
              <a:latin typeface="Century Gothic" panose="020B0502020202020204" pitchFamily="34" charset="0"/>
            </a:endParaRPr>
          </a:p>
          <a:p>
            <a:r>
              <a:rPr lang="en-US" sz="1200" dirty="0">
                <a:latin typeface="Century Gothic" panose="020B0502020202020204" pitchFamily="34" charset="0"/>
              </a:rPr>
              <a:t>Sauteed Fresh Vegetables</a:t>
            </a:r>
          </a:p>
          <a:p>
            <a:endParaRPr lang="en-US" sz="300" dirty="0">
              <a:latin typeface="Century Gothic" panose="020B0502020202020204" pitchFamily="34" charset="0"/>
            </a:endParaRPr>
          </a:p>
          <a:p>
            <a:r>
              <a:rPr lang="en-US" sz="1200" dirty="0">
                <a:latin typeface="Century Gothic" panose="020B0502020202020204" pitchFamily="34" charset="0"/>
              </a:rPr>
              <a:t>Rotini Pasta with Olive Oil and Fresh Herbs</a:t>
            </a:r>
          </a:p>
          <a:p>
            <a:endParaRPr lang="en-US" sz="300" dirty="0">
              <a:latin typeface="Century Gothic" panose="020B0502020202020204" pitchFamily="34" charset="0"/>
            </a:endParaRPr>
          </a:p>
          <a:p>
            <a:r>
              <a:rPr lang="en-US" sz="1200" dirty="0">
                <a:latin typeface="Century Gothic" panose="020B0502020202020204" pitchFamily="34" charset="0"/>
              </a:rPr>
              <a:t>Tri-Color Tortellini Alfredo</a:t>
            </a:r>
          </a:p>
          <a:p>
            <a:endParaRPr lang="en-US" sz="300" dirty="0">
              <a:latin typeface="Century Gothic" panose="020B0502020202020204" pitchFamily="34" charset="0"/>
            </a:endParaRPr>
          </a:p>
          <a:p>
            <a:r>
              <a:rPr lang="en-US" sz="1200" dirty="0">
                <a:latin typeface="Century Gothic" panose="020B0502020202020204" pitchFamily="34" charset="0"/>
              </a:rPr>
              <a:t>Garlic Mashed Potatoes</a:t>
            </a:r>
          </a:p>
          <a:p>
            <a:endParaRPr lang="en-US" sz="300" dirty="0">
              <a:latin typeface="Century Gothic" panose="020B0502020202020204" pitchFamily="34" charset="0"/>
            </a:endParaRPr>
          </a:p>
          <a:p>
            <a:r>
              <a:rPr lang="en-US" sz="1200" dirty="0">
                <a:latin typeface="Century Gothic" panose="020B0502020202020204" pitchFamily="34" charset="0"/>
              </a:rPr>
              <a:t>Yellow Rice</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pPr algn="r"/>
            <a:r>
              <a:rPr lang="en-US" sz="1200" b="1" dirty="0">
                <a:latin typeface="Century Gothic" panose="020B0502020202020204" pitchFamily="34" charset="0"/>
              </a:rPr>
              <a:t>$75.00 per person*</a:t>
            </a:r>
          </a:p>
          <a:p>
            <a:pPr algn="r"/>
            <a:r>
              <a:rPr lang="en-US" sz="1200" b="1" dirty="0">
                <a:latin typeface="Century Gothic" panose="020B0502020202020204" pitchFamily="34" charset="0"/>
              </a:rPr>
              <a:t>(Minimum of 25 people to order)</a:t>
            </a:r>
          </a:p>
          <a:p>
            <a:pPr algn="r"/>
            <a:endParaRPr lang="en-US" sz="1200" b="1" dirty="0">
              <a:latin typeface="Century Gothic" panose="020B0502020202020204" pitchFamily="34" charset="0"/>
            </a:endParaRPr>
          </a:p>
          <a:p>
            <a:pPr algn="r"/>
            <a:r>
              <a:rPr lang="en-US" sz="1200" b="1" dirty="0">
                <a:latin typeface="Century Gothic" panose="020B0502020202020204" pitchFamily="34" charset="0"/>
              </a:rPr>
              <a:t>** Please add $ 10.00 per person</a:t>
            </a:r>
            <a:endParaRPr lang="en-US" sz="1200" dirty="0">
              <a:latin typeface="Century Gothic" panose="020B0502020202020204" pitchFamily="34" charset="0"/>
            </a:endParaRPr>
          </a:p>
        </p:txBody>
      </p:sp>
    </p:spTree>
    <p:extLst>
      <p:ext uri="{BB962C8B-B14F-4D97-AF65-F5344CB8AC3E}">
        <p14:creationId xmlns:p14="http://schemas.microsoft.com/office/powerpoint/2010/main" val="12621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6"/>
            <a:ext cx="4247366" cy="984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C858A6FD-7D32-4195-A9C9-FFA2520903D0}"/>
              </a:ext>
            </a:extLst>
          </p:cNvPr>
          <p:cNvSpPr txBox="1"/>
          <p:nvPr/>
        </p:nvSpPr>
        <p:spPr>
          <a:xfrm>
            <a:off x="3052037" y="2010833"/>
            <a:ext cx="4324945" cy="400110"/>
          </a:xfrm>
          <a:prstGeom prst="rect">
            <a:avLst/>
          </a:prstGeom>
          <a:noFill/>
        </p:spPr>
        <p:txBody>
          <a:bodyPr wrap="square" rtlCol="0">
            <a:spAutoFit/>
          </a:bodyPr>
          <a:lstStyle/>
          <a:p>
            <a:r>
              <a:rPr lang="en-US" sz="2000" dirty="0">
                <a:latin typeface="Century Gothic" panose="020B0502020202020204" pitchFamily="34" charset="0"/>
              </a:rPr>
              <a:t>C O L D   </a:t>
            </a:r>
            <a:r>
              <a:rPr lang="en-US" sz="2000" dirty="0" err="1">
                <a:latin typeface="Century Gothic" panose="020B0502020202020204" pitchFamily="34" charset="0"/>
              </a:rPr>
              <a:t>D</a:t>
            </a:r>
            <a:r>
              <a:rPr lang="en-US" sz="2000" dirty="0">
                <a:latin typeface="Century Gothic" panose="020B0502020202020204" pitchFamily="34" charset="0"/>
              </a:rPr>
              <a:t> I S P L A Y</a:t>
            </a:r>
          </a:p>
        </p:txBody>
      </p:sp>
      <p:cxnSp>
        <p:nvCxnSpPr>
          <p:cNvPr id="11" name="Straight Connector 10">
            <a:extLst>
              <a:ext uri="{FF2B5EF4-FFF2-40B4-BE49-F238E27FC236}">
                <a16:creationId xmlns:a16="http://schemas.microsoft.com/office/drawing/2014/main" id="{6B606842-FF56-42A5-97A4-4DFC7E66B7EF}"/>
              </a:ext>
            </a:extLst>
          </p:cNvPr>
          <p:cNvCxnSpPr>
            <a:cxnSpLocks/>
          </p:cNvCxnSpPr>
          <p:nvPr/>
        </p:nvCxnSpPr>
        <p:spPr>
          <a:xfrm>
            <a:off x="3129618" y="2410943"/>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F61179-07DA-46E0-8DBD-5121825133CD}"/>
              </a:ext>
            </a:extLst>
          </p:cNvPr>
          <p:cNvSpPr txBox="1"/>
          <p:nvPr/>
        </p:nvSpPr>
        <p:spPr>
          <a:xfrm>
            <a:off x="3052037" y="2456134"/>
            <a:ext cx="4423798" cy="1615827"/>
          </a:xfrm>
          <a:prstGeom prst="rect">
            <a:avLst/>
          </a:prstGeom>
          <a:noFill/>
        </p:spPr>
        <p:txBody>
          <a:bodyPr wrap="square" rtlCol="0">
            <a:spAutoFit/>
          </a:bodyPr>
          <a:lstStyle/>
          <a:p>
            <a:r>
              <a:rPr lang="en-US" sz="1200" b="1" dirty="0">
                <a:latin typeface="Century Gothic" panose="020B0502020202020204" pitchFamily="34" charset="0"/>
              </a:rPr>
              <a:t>Choice of Two</a:t>
            </a:r>
          </a:p>
          <a:p>
            <a:endParaRPr lang="en-US" sz="300" dirty="0">
              <a:latin typeface="Century Gothic" panose="020B0502020202020204" pitchFamily="34" charset="0"/>
            </a:endParaRPr>
          </a:p>
          <a:p>
            <a:r>
              <a:rPr lang="en-US" sz="1200" dirty="0">
                <a:latin typeface="Century Gothic" panose="020B0502020202020204" pitchFamily="34" charset="0"/>
              </a:rPr>
              <a:t>Cilantro Marinated Grilled Vegetables</a:t>
            </a:r>
          </a:p>
          <a:p>
            <a:endParaRPr lang="en-US" sz="300" dirty="0">
              <a:latin typeface="Century Gothic" panose="020B0502020202020204" pitchFamily="34" charset="0"/>
            </a:endParaRPr>
          </a:p>
          <a:p>
            <a:r>
              <a:rPr lang="en-US" sz="1200" dirty="0">
                <a:latin typeface="Century Gothic" panose="020B0502020202020204" pitchFamily="34" charset="0"/>
              </a:rPr>
              <a:t>Tomato and Bermuda Onion Salad with Citrus Vinaigrette</a:t>
            </a:r>
          </a:p>
          <a:p>
            <a:endParaRPr lang="en-US" sz="300" dirty="0">
              <a:latin typeface="Century Gothic" panose="020B0502020202020204" pitchFamily="34" charset="0"/>
            </a:endParaRPr>
          </a:p>
          <a:p>
            <a:r>
              <a:rPr lang="en-US" sz="1200" dirty="0">
                <a:latin typeface="Century Gothic" panose="020B0502020202020204" pitchFamily="34" charset="0"/>
              </a:rPr>
              <a:t>Roasted Corn and Black Bean Salsa</a:t>
            </a:r>
          </a:p>
          <a:p>
            <a:endParaRPr lang="en-US" sz="300" dirty="0">
              <a:latin typeface="Century Gothic" panose="020B0502020202020204" pitchFamily="34" charset="0"/>
            </a:endParaRPr>
          </a:p>
          <a:p>
            <a:r>
              <a:rPr lang="en-US" sz="1200" dirty="0">
                <a:latin typeface="Century Gothic" panose="020B0502020202020204" pitchFamily="34" charset="0"/>
              </a:rPr>
              <a:t>Red Skin Potato Salad with Garlic and Bacon</a:t>
            </a:r>
          </a:p>
          <a:p>
            <a:endParaRPr lang="en-US" sz="300" dirty="0">
              <a:latin typeface="Century Gothic" panose="020B0502020202020204" pitchFamily="34" charset="0"/>
            </a:endParaRPr>
          </a:p>
          <a:p>
            <a:r>
              <a:rPr lang="en-US" sz="1200" dirty="0">
                <a:latin typeface="Century Gothic" panose="020B0502020202020204" pitchFamily="34" charset="0"/>
              </a:rPr>
              <a:t>Garden Salad with Tomatoes, Cucumbers, Onions, Mushrooms and choice of dressing</a:t>
            </a:r>
          </a:p>
        </p:txBody>
      </p:sp>
      <p:sp>
        <p:nvSpPr>
          <p:cNvPr id="16" name="TextBox 15">
            <a:extLst>
              <a:ext uri="{FF2B5EF4-FFF2-40B4-BE49-F238E27FC236}">
                <a16:creationId xmlns:a16="http://schemas.microsoft.com/office/drawing/2014/main" id="{E95B70F5-450C-49B2-BE67-E0D372F89B29}"/>
              </a:ext>
            </a:extLst>
          </p:cNvPr>
          <p:cNvSpPr txBox="1"/>
          <p:nvPr/>
        </p:nvSpPr>
        <p:spPr>
          <a:xfrm>
            <a:off x="3052037" y="4060515"/>
            <a:ext cx="4423800" cy="400110"/>
          </a:xfrm>
          <a:prstGeom prst="rect">
            <a:avLst/>
          </a:prstGeom>
          <a:noFill/>
        </p:spPr>
        <p:txBody>
          <a:bodyPr wrap="square" rtlCol="0">
            <a:spAutoFit/>
          </a:bodyPr>
          <a:lstStyle/>
          <a:p>
            <a:r>
              <a:rPr lang="en-US" sz="2000" dirty="0">
                <a:latin typeface="Century Gothic" panose="020B0502020202020204" pitchFamily="34" charset="0"/>
              </a:rPr>
              <a:t>H O T   E N T R E </a:t>
            </a:r>
            <a:r>
              <a:rPr lang="en-US" sz="2000" dirty="0" err="1">
                <a:latin typeface="Century Gothic" panose="020B0502020202020204" pitchFamily="34" charset="0"/>
              </a:rPr>
              <a:t>E</a:t>
            </a:r>
            <a:r>
              <a:rPr lang="en-US" sz="2000" dirty="0">
                <a:latin typeface="Century Gothic" panose="020B0502020202020204" pitchFamily="34" charset="0"/>
              </a:rPr>
              <a:t> S</a:t>
            </a:r>
          </a:p>
        </p:txBody>
      </p:sp>
      <p:cxnSp>
        <p:nvCxnSpPr>
          <p:cNvPr id="17" name="Straight Connector 16">
            <a:extLst>
              <a:ext uri="{FF2B5EF4-FFF2-40B4-BE49-F238E27FC236}">
                <a16:creationId xmlns:a16="http://schemas.microsoft.com/office/drawing/2014/main" id="{D991C7DD-8FFB-478F-9C6F-00EF74CCA812}"/>
              </a:ext>
            </a:extLst>
          </p:cNvPr>
          <p:cNvCxnSpPr>
            <a:cxnSpLocks/>
          </p:cNvCxnSpPr>
          <p:nvPr/>
        </p:nvCxnSpPr>
        <p:spPr>
          <a:xfrm>
            <a:off x="3129618" y="4460625"/>
            <a:ext cx="424736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D92401-DA94-4DE2-B346-FD58A290B958}"/>
              </a:ext>
            </a:extLst>
          </p:cNvPr>
          <p:cNvSpPr txBox="1"/>
          <p:nvPr/>
        </p:nvSpPr>
        <p:spPr>
          <a:xfrm>
            <a:off x="3052038" y="4505816"/>
            <a:ext cx="4394342" cy="1477328"/>
          </a:xfrm>
          <a:prstGeom prst="rect">
            <a:avLst/>
          </a:prstGeom>
          <a:noFill/>
        </p:spPr>
        <p:txBody>
          <a:bodyPr wrap="square" rtlCol="0">
            <a:spAutoFit/>
          </a:bodyPr>
          <a:lstStyle/>
          <a:p>
            <a:r>
              <a:rPr lang="en-US" sz="1200" b="1" dirty="0">
                <a:latin typeface="Century Gothic" panose="020B0502020202020204" pitchFamily="34" charset="0"/>
              </a:rPr>
              <a:t>Choice of Two</a:t>
            </a:r>
          </a:p>
          <a:p>
            <a:endParaRPr lang="en-US" sz="300" dirty="0">
              <a:latin typeface="Century Gothic" panose="020B0502020202020204" pitchFamily="34" charset="0"/>
            </a:endParaRPr>
          </a:p>
          <a:p>
            <a:r>
              <a:rPr lang="en-US" sz="1200" dirty="0">
                <a:latin typeface="Century Gothic" panose="020B0502020202020204" pitchFamily="34" charset="0"/>
              </a:rPr>
              <a:t>Baked Chicken with Mango Sauce</a:t>
            </a:r>
          </a:p>
          <a:p>
            <a:endParaRPr lang="en-US" sz="300" dirty="0">
              <a:latin typeface="Century Gothic" panose="020B0502020202020204" pitchFamily="34" charset="0"/>
            </a:endParaRPr>
          </a:p>
          <a:p>
            <a:r>
              <a:rPr lang="en-US" sz="1200" dirty="0">
                <a:latin typeface="Century Gothic" panose="020B0502020202020204" pitchFamily="34" charset="0"/>
              </a:rPr>
              <a:t>Cuban Shredded Beef Stew</a:t>
            </a:r>
          </a:p>
          <a:p>
            <a:endParaRPr lang="en-US" sz="300" dirty="0">
              <a:latin typeface="Century Gothic" panose="020B0502020202020204" pitchFamily="34" charset="0"/>
            </a:endParaRPr>
          </a:p>
          <a:p>
            <a:r>
              <a:rPr lang="en-US" sz="1200" dirty="0">
                <a:latin typeface="Century Gothic" panose="020B0502020202020204" pitchFamily="34" charset="0"/>
              </a:rPr>
              <a:t>Slow Roasted Pork Loin with Mojito Sofrito</a:t>
            </a:r>
          </a:p>
          <a:p>
            <a:endParaRPr lang="en-US" sz="300" dirty="0">
              <a:latin typeface="Century Gothic" panose="020B0502020202020204" pitchFamily="34" charset="0"/>
            </a:endParaRPr>
          </a:p>
          <a:p>
            <a:r>
              <a:rPr lang="en-US" sz="1200" dirty="0">
                <a:latin typeface="Century Gothic" panose="020B0502020202020204" pitchFamily="34" charset="0"/>
              </a:rPr>
              <a:t>Grilled Mahi-Mahi with Pineapple Salsa</a:t>
            </a:r>
          </a:p>
          <a:p>
            <a:endParaRPr lang="en-US" sz="300" dirty="0">
              <a:latin typeface="Century Gothic" panose="020B0502020202020204" pitchFamily="34" charset="0"/>
            </a:endParaRPr>
          </a:p>
          <a:p>
            <a:r>
              <a:rPr lang="en-US" sz="1200" dirty="0">
                <a:latin typeface="Century Gothic" panose="020B0502020202020204" pitchFamily="34" charset="0"/>
              </a:rPr>
              <a:t>Caribbean Jerk Chicken</a:t>
            </a:r>
          </a:p>
        </p:txBody>
      </p:sp>
      <p:sp>
        <p:nvSpPr>
          <p:cNvPr id="19" name="TextBox 18">
            <a:extLst>
              <a:ext uri="{FF2B5EF4-FFF2-40B4-BE49-F238E27FC236}">
                <a16:creationId xmlns:a16="http://schemas.microsoft.com/office/drawing/2014/main" id="{70B4F5FA-E294-438F-B3D1-383EA555B3CF}"/>
              </a:ext>
            </a:extLst>
          </p:cNvPr>
          <p:cNvSpPr txBox="1"/>
          <p:nvPr/>
        </p:nvSpPr>
        <p:spPr>
          <a:xfrm>
            <a:off x="3270822" y="941157"/>
            <a:ext cx="4007308" cy="984885"/>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TROPICAL</a:t>
            </a:r>
          </a:p>
          <a:p>
            <a:pPr algn="ctr"/>
            <a:r>
              <a:rPr lang="en-US" sz="2900" dirty="0">
                <a:solidFill>
                  <a:schemeClr val="bg1"/>
                </a:solidFill>
                <a:latin typeface="Century Gothic" panose="020B0502020202020204" pitchFamily="34" charset="0"/>
              </a:rPr>
              <a:t>WEDDING BUFFET</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4" y="9625065"/>
            <a:ext cx="4551923"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
        <p:nvSpPr>
          <p:cNvPr id="21" name="TextBox 20">
            <a:extLst>
              <a:ext uri="{FF2B5EF4-FFF2-40B4-BE49-F238E27FC236}">
                <a16:creationId xmlns:a16="http://schemas.microsoft.com/office/drawing/2014/main" id="{7212A5F1-241E-4AEC-963B-57B9CD2AD931}"/>
              </a:ext>
            </a:extLst>
          </p:cNvPr>
          <p:cNvSpPr txBox="1"/>
          <p:nvPr/>
        </p:nvSpPr>
        <p:spPr>
          <a:xfrm>
            <a:off x="3049664" y="5998640"/>
            <a:ext cx="4394342" cy="3693319"/>
          </a:xfrm>
          <a:prstGeom prst="rect">
            <a:avLst/>
          </a:prstGeom>
          <a:noFill/>
        </p:spPr>
        <p:txBody>
          <a:bodyPr wrap="square" rtlCol="0">
            <a:spAutoFit/>
          </a:bodyPr>
          <a:lstStyle/>
          <a:p>
            <a:r>
              <a:rPr lang="en-US" sz="1200" b="1" dirty="0">
                <a:latin typeface="Century Gothic" panose="020B0502020202020204" pitchFamily="34" charset="0"/>
              </a:rPr>
              <a:t>Choice of Three</a:t>
            </a:r>
          </a:p>
          <a:p>
            <a:endParaRPr lang="en-US" sz="300" dirty="0">
              <a:latin typeface="Century Gothic" panose="020B0502020202020204" pitchFamily="34" charset="0"/>
            </a:endParaRPr>
          </a:p>
          <a:p>
            <a:r>
              <a:rPr lang="en-US" sz="1200" dirty="0">
                <a:latin typeface="Century Gothic" panose="020B0502020202020204" pitchFamily="34" charset="0"/>
              </a:rPr>
              <a:t>Yuca con Mojo</a:t>
            </a:r>
          </a:p>
          <a:p>
            <a:endParaRPr lang="en-US" sz="300" dirty="0">
              <a:latin typeface="Century Gothic" panose="020B0502020202020204" pitchFamily="34" charset="0"/>
            </a:endParaRPr>
          </a:p>
          <a:p>
            <a:r>
              <a:rPr lang="en-US" sz="1200" dirty="0">
                <a:latin typeface="Century Gothic" panose="020B0502020202020204" pitchFamily="34" charset="0"/>
              </a:rPr>
              <a:t>Cilantro Potatoes</a:t>
            </a:r>
          </a:p>
          <a:p>
            <a:endParaRPr lang="en-US" sz="300" dirty="0">
              <a:latin typeface="Century Gothic" panose="020B0502020202020204" pitchFamily="34" charset="0"/>
            </a:endParaRPr>
          </a:p>
          <a:p>
            <a:r>
              <a:rPr lang="en-US" sz="1200" dirty="0">
                <a:latin typeface="Century Gothic" panose="020B0502020202020204" pitchFamily="34" charset="0"/>
              </a:rPr>
              <a:t>Black Beans</a:t>
            </a:r>
          </a:p>
          <a:p>
            <a:endParaRPr lang="en-US" sz="300" dirty="0">
              <a:latin typeface="Century Gothic" panose="020B0502020202020204" pitchFamily="34" charset="0"/>
            </a:endParaRPr>
          </a:p>
          <a:p>
            <a:r>
              <a:rPr lang="en-US" sz="1200" dirty="0">
                <a:latin typeface="Century Gothic" panose="020B0502020202020204" pitchFamily="34" charset="0"/>
              </a:rPr>
              <a:t>Baked Sweet Plantains</a:t>
            </a:r>
          </a:p>
          <a:p>
            <a:endParaRPr lang="en-US" sz="300" dirty="0">
              <a:latin typeface="Century Gothic" panose="020B0502020202020204" pitchFamily="34" charset="0"/>
            </a:endParaRPr>
          </a:p>
          <a:p>
            <a:r>
              <a:rPr lang="en-US" sz="1200" dirty="0">
                <a:latin typeface="Century Gothic" panose="020B0502020202020204" pitchFamily="34" charset="0"/>
              </a:rPr>
              <a:t>Latino Yellow Rice</a:t>
            </a:r>
          </a:p>
          <a:p>
            <a:endParaRPr lang="en-US" sz="300" dirty="0">
              <a:latin typeface="Century Gothic" panose="020B0502020202020204" pitchFamily="34" charset="0"/>
            </a:endParaRPr>
          </a:p>
          <a:p>
            <a:r>
              <a:rPr lang="en-US" sz="1200" dirty="0">
                <a:latin typeface="Century Gothic" panose="020B0502020202020204" pitchFamily="34" charset="0"/>
              </a:rPr>
              <a:t>Fresh Sauteed Vegetables</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pPr algn="r"/>
            <a:r>
              <a:rPr lang="en-US" sz="1200" b="1" dirty="0">
                <a:latin typeface="Century Gothic" panose="020B0502020202020204" pitchFamily="34" charset="0"/>
              </a:rPr>
              <a:t>$65.00 per person*</a:t>
            </a:r>
          </a:p>
          <a:p>
            <a:pPr algn="r"/>
            <a:r>
              <a:rPr lang="en-US" sz="1200" b="1" dirty="0">
                <a:latin typeface="Century Gothic" panose="020B0502020202020204" pitchFamily="34" charset="0"/>
              </a:rPr>
              <a:t>(Minimum of 25 people to order)</a:t>
            </a:r>
            <a:endParaRPr lang="en-US" sz="1200" dirty="0">
              <a:latin typeface="Century Gothic" panose="020B0502020202020204" pitchFamily="34" charset="0"/>
            </a:endParaRPr>
          </a:p>
        </p:txBody>
      </p:sp>
    </p:spTree>
    <p:extLst>
      <p:ext uri="{BB962C8B-B14F-4D97-AF65-F5344CB8AC3E}">
        <p14:creationId xmlns:p14="http://schemas.microsoft.com/office/powerpoint/2010/main" val="230366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6"/>
            <a:ext cx="4247366" cy="984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70B4F5FA-E294-438F-B3D1-383EA555B3CF}"/>
              </a:ext>
            </a:extLst>
          </p:cNvPr>
          <p:cNvSpPr txBox="1"/>
          <p:nvPr/>
        </p:nvSpPr>
        <p:spPr>
          <a:xfrm>
            <a:off x="3249645" y="1180324"/>
            <a:ext cx="4007308" cy="538609"/>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ENHANCEMENTS</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4" y="9625065"/>
            <a:ext cx="4557077"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
        <p:nvSpPr>
          <p:cNvPr id="15" name="TextBox 14">
            <a:extLst>
              <a:ext uri="{FF2B5EF4-FFF2-40B4-BE49-F238E27FC236}">
                <a16:creationId xmlns:a16="http://schemas.microsoft.com/office/drawing/2014/main" id="{DD781886-4265-408D-B232-EECA3118D1B8}"/>
              </a:ext>
            </a:extLst>
          </p:cNvPr>
          <p:cNvSpPr txBox="1"/>
          <p:nvPr/>
        </p:nvSpPr>
        <p:spPr>
          <a:xfrm>
            <a:off x="3061691" y="2052844"/>
            <a:ext cx="4315291" cy="707886"/>
          </a:xfrm>
          <a:prstGeom prst="rect">
            <a:avLst/>
          </a:prstGeom>
          <a:noFill/>
        </p:spPr>
        <p:txBody>
          <a:bodyPr wrap="square" rtlCol="0">
            <a:spAutoFit/>
          </a:bodyPr>
          <a:lstStyle/>
          <a:p>
            <a:r>
              <a:rPr lang="en-US" sz="2000" dirty="0">
                <a:latin typeface="Century Gothic" panose="020B0502020202020204" pitchFamily="34" charset="0"/>
              </a:rPr>
              <a:t>M A N N E D   C A R V I N G</a:t>
            </a:r>
          </a:p>
          <a:p>
            <a:r>
              <a:rPr lang="en-US" sz="2000" dirty="0">
                <a:latin typeface="Century Gothic" panose="020B0502020202020204" pitchFamily="34" charset="0"/>
              </a:rPr>
              <a:t>S T A T I O N </a:t>
            </a:r>
          </a:p>
        </p:txBody>
      </p:sp>
      <p:cxnSp>
        <p:nvCxnSpPr>
          <p:cNvPr id="22" name="Straight Connector 21">
            <a:extLst>
              <a:ext uri="{FF2B5EF4-FFF2-40B4-BE49-F238E27FC236}">
                <a16:creationId xmlns:a16="http://schemas.microsoft.com/office/drawing/2014/main" id="{D4C775B3-90EB-4EF1-89C8-D5827AAF1764}"/>
              </a:ext>
            </a:extLst>
          </p:cNvPr>
          <p:cNvCxnSpPr>
            <a:cxnSpLocks/>
          </p:cNvCxnSpPr>
          <p:nvPr/>
        </p:nvCxnSpPr>
        <p:spPr>
          <a:xfrm>
            <a:off x="3131108" y="2737163"/>
            <a:ext cx="424587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D592106-AEC9-497C-ABCD-0B55AB96CD74}"/>
              </a:ext>
            </a:extLst>
          </p:cNvPr>
          <p:cNvSpPr txBox="1"/>
          <p:nvPr/>
        </p:nvSpPr>
        <p:spPr>
          <a:xfrm>
            <a:off x="3061298" y="2782354"/>
            <a:ext cx="3034702" cy="2123658"/>
          </a:xfrm>
          <a:prstGeom prst="rect">
            <a:avLst/>
          </a:prstGeom>
          <a:noFill/>
        </p:spPr>
        <p:txBody>
          <a:bodyPr wrap="square" rtlCol="0">
            <a:spAutoFit/>
          </a:bodyPr>
          <a:lstStyle/>
          <a:p>
            <a:endParaRPr lang="en-US" sz="1200" dirty="0">
              <a:latin typeface="Century Gothic" panose="020B0502020202020204" pitchFamily="34" charset="0"/>
            </a:endParaRPr>
          </a:p>
          <a:p>
            <a:r>
              <a:rPr lang="en-US" sz="1200" dirty="0">
                <a:latin typeface="Century Gothic" panose="020B0502020202020204" pitchFamily="34" charset="0"/>
              </a:rPr>
              <a:t>Herb Roasted Beef Strip Loin served with a Wild Mushroom Demi Sauce</a:t>
            </a:r>
          </a:p>
          <a:p>
            <a:endParaRPr lang="en-US" sz="800" dirty="0">
              <a:latin typeface="Century Gothic" panose="020B0502020202020204" pitchFamily="34" charset="0"/>
            </a:endParaRPr>
          </a:p>
          <a:p>
            <a:r>
              <a:rPr lang="en-US" sz="1200" dirty="0">
                <a:latin typeface="Century Gothic" panose="020B0502020202020204" pitchFamily="34" charset="0"/>
              </a:rPr>
              <a:t>Rosemary Roasted Prime Rib with a Horseradish Sauce and Au Jus</a:t>
            </a:r>
          </a:p>
          <a:p>
            <a:endParaRPr lang="en-US" sz="800" dirty="0">
              <a:latin typeface="Century Gothic" panose="020B0502020202020204" pitchFamily="34" charset="0"/>
            </a:endParaRPr>
          </a:p>
          <a:p>
            <a:r>
              <a:rPr lang="en-US" sz="1200" dirty="0">
                <a:latin typeface="Century Gothic" panose="020B0502020202020204" pitchFamily="34" charset="0"/>
              </a:rPr>
              <a:t>Southern Fried Turkey Breast with Rosemary-Cranberry Sauce</a:t>
            </a:r>
          </a:p>
          <a:p>
            <a:endParaRPr lang="en-US" sz="800" dirty="0">
              <a:latin typeface="Century Gothic" panose="020B0502020202020204" pitchFamily="34" charset="0"/>
            </a:endParaRPr>
          </a:p>
          <a:p>
            <a:r>
              <a:rPr lang="en-US" sz="1200" dirty="0">
                <a:latin typeface="Century Gothic" panose="020B0502020202020204" pitchFamily="34" charset="0"/>
              </a:rPr>
              <a:t>Whole Baked Honey Glazed Ham served with a Mango/Pineapple Salsa</a:t>
            </a:r>
          </a:p>
        </p:txBody>
      </p:sp>
      <p:sp>
        <p:nvSpPr>
          <p:cNvPr id="24" name="TextBox 23">
            <a:extLst>
              <a:ext uri="{FF2B5EF4-FFF2-40B4-BE49-F238E27FC236}">
                <a16:creationId xmlns:a16="http://schemas.microsoft.com/office/drawing/2014/main" id="{1664FA3A-B711-4A1E-8A2A-553E5D5BC296}"/>
              </a:ext>
            </a:extLst>
          </p:cNvPr>
          <p:cNvSpPr txBox="1"/>
          <p:nvPr/>
        </p:nvSpPr>
        <p:spPr>
          <a:xfrm>
            <a:off x="3061692" y="4944981"/>
            <a:ext cx="3929043" cy="400110"/>
          </a:xfrm>
          <a:prstGeom prst="rect">
            <a:avLst/>
          </a:prstGeom>
          <a:noFill/>
        </p:spPr>
        <p:txBody>
          <a:bodyPr wrap="square" rtlCol="0">
            <a:spAutoFit/>
          </a:bodyPr>
          <a:lstStyle/>
          <a:p>
            <a:r>
              <a:rPr lang="en-US" sz="2000" dirty="0">
                <a:latin typeface="Century Gothic" panose="020B0502020202020204" pitchFamily="34" charset="0"/>
              </a:rPr>
              <a:t>P A S T A   S T A T I O N</a:t>
            </a:r>
          </a:p>
        </p:txBody>
      </p:sp>
      <p:cxnSp>
        <p:nvCxnSpPr>
          <p:cNvPr id="25" name="Straight Connector 24">
            <a:extLst>
              <a:ext uri="{FF2B5EF4-FFF2-40B4-BE49-F238E27FC236}">
                <a16:creationId xmlns:a16="http://schemas.microsoft.com/office/drawing/2014/main" id="{66334620-3560-427B-AF3B-0FB472816558}"/>
              </a:ext>
            </a:extLst>
          </p:cNvPr>
          <p:cNvCxnSpPr>
            <a:cxnSpLocks/>
          </p:cNvCxnSpPr>
          <p:nvPr/>
        </p:nvCxnSpPr>
        <p:spPr>
          <a:xfrm>
            <a:off x="3131108" y="5345091"/>
            <a:ext cx="424587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A55C8C3-4AF7-4100-9F0D-F75BD0165068}"/>
              </a:ext>
            </a:extLst>
          </p:cNvPr>
          <p:cNvSpPr txBox="1"/>
          <p:nvPr/>
        </p:nvSpPr>
        <p:spPr>
          <a:xfrm>
            <a:off x="3061298" y="5390282"/>
            <a:ext cx="4309508" cy="1646605"/>
          </a:xfrm>
          <a:prstGeom prst="rect">
            <a:avLst/>
          </a:prstGeom>
          <a:noFill/>
        </p:spPr>
        <p:txBody>
          <a:bodyPr wrap="square" rtlCol="0">
            <a:spAutoFit/>
          </a:bodyPr>
          <a:lstStyle/>
          <a:p>
            <a:r>
              <a:rPr lang="en-US" sz="1200" b="1" dirty="0">
                <a:latin typeface="Century Gothic" panose="020B0502020202020204" pitchFamily="34" charset="0"/>
              </a:rPr>
              <a:t>Choice of two:</a:t>
            </a:r>
          </a:p>
          <a:p>
            <a:r>
              <a:rPr lang="en-US" sz="1200" dirty="0">
                <a:latin typeface="Century Gothic" panose="020B0502020202020204" pitchFamily="34" charset="0"/>
              </a:rPr>
              <a:t>Rotini, Tortellini, Penne or Ravioli</a:t>
            </a:r>
          </a:p>
          <a:p>
            <a:r>
              <a:rPr lang="en-US" sz="1200" dirty="0">
                <a:latin typeface="Century Gothic" panose="020B0502020202020204" pitchFamily="34" charset="0"/>
              </a:rPr>
              <a:t>Marinara Sauce, Alfredo Sauce or Pesto Sauce</a:t>
            </a:r>
          </a:p>
          <a:p>
            <a:endParaRPr lang="en-US" sz="1200" dirty="0">
              <a:latin typeface="Century Gothic" panose="020B0502020202020204" pitchFamily="34" charset="0"/>
            </a:endParaRPr>
          </a:p>
          <a:p>
            <a:r>
              <a:rPr lang="en-US" sz="1200" dirty="0">
                <a:latin typeface="Century Gothic" panose="020B0502020202020204" pitchFamily="34" charset="0"/>
              </a:rPr>
              <a:t>Garlic Bread, Grated Parmesan Cheese, Olives, Mushrooms and Sun-Dried Tomatoes are included</a:t>
            </a:r>
          </a:p>
          <a:p>
            <a:endParaRPr lang="en-US" sz="500" dirty="0">
              <a:latin typeface="Century Gothic" panose="020B0502020202020204" pitchFamily="34" charset="0"/>
            </a:endParaRPr>
          </a:p>
          <a:p>
            <a:pPr algn="r"/>
            <a:r>
              <a:rPr lang="en-US" sz="1200" b="1" dirty="0">
                <a:latin typeface="Century Gothic" panose="020B0502020202020204" pitchFamily="34" charset="0"/>
              </a:rPr>
              <a:t>$19.00 per person*</a:t>
            </a:r>
          </a:p>
          <a:p>
            <a:pPr algn="r"/>
            <a:r>
              <a:rPr lang="en-US" sz="1200" b="1" dirty="0">
                <a:latin typeface="Century Gothic" panose="020B0502020202020204" pitchFamily="34" charset="0"/>
              </a:rPr>
              <a:t>(Minimum of 25 people to order)</a:t>
            </a:r>
          </a:p>
        </p:txBody>
      </p:sp>
      <p:sp>
        <p:nvSpPr>
          <p:cNvPr id="27" name="TextBox 26">
            <a:extLst>
              <a:ext uri="{FF2B5EF4-FFF2-40B4-BE49-F238E27FC236}">
                <a16:creationId xmlns:a16="http://schemas.microsoft.com/office/drawing/2014/main" id="{B5D8437B-3173-4FA8-A83B-17D76669A100}"/>
              </a:ext>
            </a:extLst>
          </p:cNvPr>
          <p:cNvSpPr txBox="1"/>
          <p:nvPr/>
        </p:nvSpPr>
        <p:spPr>
          <a:xfrm>
            <a:off x="3052036" y="7169340"/>
            <a:ext cx="4557078" cy="698653"/>
          </a:xfrm>
          <a:prstGeom prst="rect">
            <a:avLst/>
          </a:prstGeom>
          <a:noFill/>
        </p:spPr>
        <p:txBody>
          <a:bodyPr wrap="square" rtlCol="0">
            <a:spAutoFit/>
          </a:bodyPr>
          <a:lstStyle/>
          <a:p>
            <a:r>
              <a:rPr lang="en-US" sz="1970" dirty="0">
                <a:latin typeface="Century Gothic" panose="020B0502020202020204" pitchFamily="34" charset="0"/>
              </a:rPr>
              <a:t>M A S H E D  P O T A T O</a:t>
            </a:r>
          </a:p>
          <a:p>
            <a:r>
              <a:rPr lang="en-US" sz="1970" dirty="0">
                <a:latin typeface="Century Gothic" panose="020B0502020202020204" pitchFamily="34" charset="0"/>
              </a:rPr>
              <a:t>S T A T I O N</a:t>
            </a:r>
          </a:p>
        </p:txBody>
      </p:sp>
      <p:cxnSp>
        <p:nvCxnSpPr>
          <p:cNvPr id="28" name="Straight Connector 27">
            <a:extLst>
              <a:ext uri="{FF2B5EF4-FFF2-40B4-BE49-F238E27FC236}">
                <a16:creationId xmlns:a16="http://schemas.microsoft.com/office/drawing/2014/main" id="{8F468ADC-DEDB-4613-AD9D-AE15EE91E1E2}"/>
              </a:ext>
            </a:extLst>
          </p:cNvPr>
          <p:cNvCxnSpPr>
            <a:cxnSpLocks/>
          </p:cNvCxnSpPr>
          <p:nvPr/>
        </p:nvCxnSpPr>
        <p:spPr>
          <a:xfrm>
            <a:off x="3131107" y="7854586"/>
            <a:ext cx="424587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8F50FC5-CF64-423C-9656-57631D531225}"/>
              </a:ext>
            </a:extLst>
          </p:cNvPr>
          <p:cNvSpPr txBox="1"/>
          <p:nvPr/>
        </p:nvSpPr>
        <p:spPr>
          <a:xfrm>
            <a:off x="3061298" y="7899777"/>
            <a:ext cx="4309508" cy="1092607"/>
          </a:xfrm>
          <a:prstGeom prst="rect">
            <a:avLst/>
          </a:prstGeom>
          <a:noFill/>
        </p:spPr>
        <p:txBody>
          <a:bodyPr wrap="square" rtlCol="0">
            <a:spAutoFit/>
          </a:bodyPr>
          <a:lstStyle/>
          <a:p>
            <a:r>
              <a:rPr lang="en-US" sz="1200" dirty="0">
                <a:latin typeface="Century Gothic" panose="020B0502020202020204" pitchFamily="34" charset="0"/>
              </a:rPr>
              <a:t>Chef’s Choice of Mashed Potatoes</a:t>
            </a:r>
          </a:p>
          <a:p>
            <a:r>
              <a:rPr lang="en-US" sz="1200" dirty="0">
                <a:latin typeface="Century Gothic" panose="020B0502020202020204" pitchFamily="34" charset="0"/>
              </a:rPr>
              <a:t>Assorted Toppings to include Bacon Bits, Shredded Cheddar Cheese, Sour Cream, Chives and Butter</a:t>
            </a:r>
          </a:p>
          <a:p>
            <a:endParaRPr lang="en-US" sz="500" dirty="0">
              <a:latin typeface="Century Gothic" panose="020B0502020202020204" pitchFamily="34" charset="0"/>
            </a:endParaRPr>
          </a:p>
          <a:p>
            <a:pPr algn="r"/>
            <a:r>
              <a:rPr lang="en-US" sz="1200" b="1" dirty="0">
                <a:latin typeface="Century Gothic" panose="020B0502020202020204" pitchFamily="34" charset="0"/>
              </a:rPr>
              <a:t>$16.00 per person*</a:t>
            </a:r>
          </a:p>
          <a:p>
            <a:pPr algn="r"/>
            <a:r>
              <a:rPr lang="en-US" sz="1200" b="1" dirty="0">
                <a:latin typeface="Century Gothic" panose="020B0502020202020204" pitchFamily="34" charset="0"/>
              </a:rPr>
              <a:t>(Minimum of 25 people to order)</a:t>
            </a:r>
          </a:p>
        </p:txBody>
      </p:sp>
      <p:sp>
        <p:nvSpPr>
          <p:cNvPr id="31" name="TextBox 30">
            <a:extLst>
              <a:ext uri="{FF2B5EF4-FFF2-40B4-BE49-F238E27FC236}">
                <a16:creationId xmlns:a16="http://schemas.microsoft.com/office/drawing/2014/main" id="{789653A9-2B59-415E-83D0-93E7FEFF9B0C}"/>
              </a:ext>
            </a:extLst>
          </p:cNvPr>
          <p:cNvSpPr txBox="1"/>
          <p:nvPr/>
        </p:nvSpPr>
        <p:spPr>
          <a:xfrm>
            <a:off x="4811544" y="2816169"/>
            <a:ext cx="2664291" cy="2088585"/>
          </a:xfrm>
          <a:prstGeom prst="rect">
            <a:avLst/>
          </a:prstGeom>
          <a:noFill/>
        </p:spPr>
        <p:txBody>
          <a:bodyPr wrap="square" rtlCol="0">
            <a:spAutoFit/>
          </a:bodyPr>
          <a:lstStyle/>
          <a:p>
            <a:pPr algn="r">
              <a:lnSpc>
                <a:spcPct val="150000"/>
              </a:lnSpc>
            </a:pPr>
            <a:endParaRPr lang="en-US" sz="1200" dirty="0">
              <a:latin typeface="Century Gothic" panose="020B0502020202020204" pitchFamily="34" charset="0"/>
            </a:endParaRPr>
          </a:p>
          <a:p>
            <a:pPr algn="r">
              <a:lnSpc>
                <a:spcPct val="150000"/>
              </a:lnSpc>
            </a:pPr>
            <a:r>
              <a:rPr lang="en-US" sz="1200" dirty="0">
                <a:latin typeface="Century Gothic" panose="020B0502020202020204" pitchFamily="34" charset="0"/>
              </a:rPr>
              <a:t>……….  $ Market Price</a:t>
            </a:r>
          </a:p>
          <a:p>
            <a:pPr algn="r">
              <a:lnSpc>
                <a:spcPct val="150000"/>
              </a:lnSpc>
            </a:pPr>
            <a:endParaRPr lang="en-US" sz="900" dirty="0">
              <a:latin typeface="Century Gothic" panose="020B0502020202020204" pitchFamily="34" charset="0"/>
            </a:endParaRPr>
          </a:p>
          <a:p>
            <a:pPr algn="r">
              <a:lnSpc>
                <a:spcPct val="150000"/>
              </a:lnSpc>
            </a:pPr>
            <a:r>
              <a:rPr lang="en-US" sz="1200" dirty="0">
                <a:latin typeface="Century Gothic" panose="020B0502020202020204" pitchFamily="34" charset="0"/>
              </a:rPr>
              <a:t>.…………….. $ Market Price</a:t>
            </a:r>
          </a:p>
          <a:p>
            <a:pPr algn="r">
              <a:lnSpc>
                <a:spcPct val="150000"/>
              </a:lnSpc>
            </a:pPr>
            <a:endParaRPr lang="en-US" sz="1000" dirty="0">
              <a:latin typeface="Century Gothic" panose="020B0502020202020204" pitchFamily="34" charset="0"/>
            </a:endParaRPr>
          </a:p>
          <a:p>
            <a:pPr algn="r">
              <a:lnSpc>
                <a:spcPct val="150000"/>
              </a:lnSpc>
            </a:pPr>
            <a:r>
              <a:rPr lang="en-US" sz="1200" dirty="0">
                <a:latin typeface="Century Gothic" panose="020B0502020202020204" pitchFamily="34" charset="0"/>
              </a:rPr>
              <a:t>...…………….  $300 (Serves 40)</a:t>
            </a:r>
          </a:p>
          <a:p>
            <a:pPr algn="r">
              <a:lnSpc>
                <a:spcPct val="150000"/>
              </a:lnSpc>
            </a:pPr>
            <a:endParaRPr lang="en-US" sz="900" dirty="0">
              <a:latin typeface="Century Gothic" panose="020B0502020202020204" pitchFamily="34" charset="0"/>
            </a:endParaRPr>
          </a:p>
          <a:p>
            <a:pPr algn="r">
              <a:lnSpc>
                <a:spcPct val="150000"/>
              </a:lnSpc>
            </a:pPr>
            <a:r>
              <a:rPr lang="en-US" sz="1200" dirty="0">
                <a:latin typeface="Century Gothic" panose="020B0502020202020204" pitchFamily="34" charset="0"/>
              </a:rPr>
              <a:t>.... $300 (Serves 40)</a:t>
            </a:r>
          </a:p>
        </p:txBody>
      </p:sp>
      <p:sp>
        <p:nvSpPr>
          <p:cNvPr id="32" name="TextBox 31">
            <a:extLst>
              <a:ext uri="{FF2B5EF4-FFF2-40B4-BE49-F238E27FC236}">
                <a16:creationId xmlns:a16="http://schemas.microsoft.com/office/drawing/2014/main" id="{32C91C29-3B9B-44E3-9769-FE635FB4CF79}"/>
              </a:ext>
            </a:extLst>
          </p:cNvPr>
          <p:cNvSpPr txBox="1"/>
          <p:nvPr/>
        </p:nvSpPr>
        <p:spPr>
          <a:xfrm>
            <a:off x="3056572" y="2749426"/>
            <a:ext cx="4240093" cy="276999"/>
          </a:xfrm>
          <a:prstGeom prst="rect">
            <a:avLst/>
          </a:prstGeom>
          <a:noFill/>
        </p:spPr>
        <p:txBody>
          <a:bodyPr wrap="square" rtlCol="0">
            <a:spAutoFit/>
          </a:bodyPr>
          <a:lstStyle/>
          <a:p>
            <a:r>
              <a:rPr lang="en-US" sz="1200" b="1" dirty="0">
                <a:latin typeface="Century Gothic" panose="020B0502020202020204" pitchFamily="34" charset="0"/>
              </a:rPr>
              <a:t>$50 Carving Fee. Warm Rolls and Butter included.</a:t>
            </a:r>
          </a:p>
        </p:txBody>
      </p:sp>
    </p:spTree>
    <p:extLst>
      <p:ext uri="{BB962C8B-B14F-4D97-AF65-F5344CB8AC3E}">
        <p14:creationId xmlns:p14="http://schemas.microsoft.com/office/powerpoint/2010/main" val="260242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4E07AE-1CED-41CF-A892-2965A435908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926994" cy="10058398"/>
          </a:xfrm>
          <a:prstGeom prst="rect">
            <a:avLst/>
          </a:prstGeom>
        </p:spPr>
      </p:pic>
      <p:sp>
        <p:nvSpPr>
          <p:cNvPr id="8" name="Rectangle 7">
            <a:extLst>
              <a:ext uri="{FF2B5EF4-FFF2-40B4-BE49-F238E27FC236}">
                <a16:creationId xmlns:a16="http://schemas.microsoft.com/office/drawing/2014/main" id="{D8A1C9E6-116E-4703-884E-CDBE86BA97A5}"/>
              </a:ext>
            </a:extLst>
          </p:cNvPr>
          <p:cNvSpPr/>
          <p:nvPr/>
        </p:nvSpPr>
        <p:spPr>
          <a:xfrm>
            <a:off x="3129616" y="364085"/>
            <a:ext cx="4247367" cy="461719"/>
          </a:xfrm>
          <a:prstGeom prst="rect">
            <a:avLst/>
          </a:prstGeom>
          <a:noFill/>
          <a:ln w="28575">
            <a:solidFill>
              <a:srgbClr val="CC99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69A545C-273C-411A-B626-63CEA289FBA4}"/>
              </a:ext>
            </a:extLst>
          </p:cNvPr>
          <p:cNvSpPr/>
          <p:nvPr/>
        </p:nvSpPr>
        <p:spPr>
          <a:xfrm>
            <a:off x="3129617" y="953546"/>
            <a:ext cx="4247366" cy="9848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70B4F5FA-E294-438F-B3D1-383EA555B3CF}"/>
              </a:ext>
            </a:extLst>
          </p:cNvPr>
          <p:cNvSpPr txBox="1"/>
          <p:nvPr/>
        </p:nvSpPr>
        <p:spPr>
          <a:xfrm>
            <a:off x="3249645" y="1180324"/>
            <a:ext cx="4007308" cy="538609"/>
          </a:xfrm>
          <a:prstGeom prst="rect">
            <a:avLst/>
          </a:prstGeom>
          <a:noFill/>
        </p:spPr>
        <p:txBody>
          <a:bodyPr wrap="square" rtlCol="0">
            <a:spAutoFit/>
          </a:bodyPr>
          <a:lstStyle/>
          <a:p>
            <a:pPr algn="ctr"/>
            <a:r>
              <a:rPr lang="en-US" sz="2900" dirty="0">
                <a:solidFill>
                  <a:schemeClr val="bg1"/>
                </a:solidFill>
                <a:latin typeface="Century Gothic" panose="020B0502020202020204" pitchFamily="34" charset="0"/>
              </a:rPr>
              <a:t>ENHANCEMENTS</a:t>
            </a:r>
          </a:p>
        </p:txBody>
      </p:sp>
      <p:sp>
        <p:nvSpPr>
          <p:cNvPr id="20" name="TextBox 19">
            <a:extLst>
              <a:ext uri="{FF2B5EF4-FFF2-40B4-BE49-F238E27FC236}">
                <a16:creationId xmlns:a16="http://schemas.microsoft.com/office/drawing/2014/main" id="{559E79CD-A5D0-47A1-966F-E78C0A549157}"/>
              </a:ext>
            </a:extLst>
          </p:cNvPr>
          <p:cNvSpPr txBox="1"/>
          <p:nvPr/>
        </p:nvSpPr>
        <p:spPr>
          <a:xfrm>
            <a:off x="3215540" y="460696"/>
            <a:ext cx="4062590" cy="276999"/>
          </a:xfrm>
          <a:prstGeom prst="rect">
            <a:avLst/>
          </a:prstGeom>
          <a:noFill/>
        </p:spPr>
        <p:txBody>
          <a:bodyPr wrap="square" rtlCol="0">
            <a:spAutoFit/>
          </a:bodyPr>
          <a:lstStyle/>
          <a:p>
            <a:pPr algn="ctr"/>
            <a:r>
              <a:rPr lang="en-US" sz="1200" dirty="0">
                <a:latin typeface="Century Gothic" panose="020B0502020202020204" pitchFamily="34" charset="0"/>
              </a:rPr>
              <a:t>B L I S </a:t>
            </a:r>
            <a:r>
              <a:rPr lang="en-US" sz="1200" dirty="0" err="1">
                <a:latin typeface="Century Gothic" panose="020B0502020202020204" pitchFamily="34" charset="0"/>
              </a:rPr>
              <a:t>S</a:t>
            </a:r>
            <a:r>
              <a:rPr lang="en-US" sz="1200" dirty="0">
                <a:latin typeface="Century Gothic" panose="020B0502020202020204" pitchFamily="34" charset="0"/>
              </a:rPr>
              <a:t> F U L   W E D </a:t>
            </a:r>
            <a:r>
              <a:rPr lang="en-US" sz="1200" dirty="0" err="1">
                <a:latin typeface="Century Gothic" panose="020B0502020202020204" pitchFamily="34" charset="0"/>
              </a:rPr>
              <a:t>D</a:t>
            </a:r>
            <a:r>
              <a:rPr lang="en-US" sz="1200" dirty="0">
                <a:latin typeface="Century Gothic" panose="020B0502020202020204" pitchFamily="34" charset="0"/>
              </a:rPr>
              <a:t> I N G   P A C K A G E S</a:t>
            </a:r>
          </a:p>
        </p:txBody>
      </p:sp>
      <p:sp>
        <p:nvSpPr>
          <p:cNvPr id="29" name="TextBox 28">
            <a:extLst>
              <a:ext uri="{FF2B5EF4-FFF2-40B4-BE49-F238E27FC236}">
                <a16:creationId xmlns:a16="http://schemas.microsoft.com/office/drawing/2014/main" id="{2DB5DDAF-01CF-41A8-8594-4456B0F16F7B}"/>
              </a:ext>
            </a:extLst>
          </p:cNvPr>
          <p:cNvSpPr txBox="1"/>
          <p:nvPr/>
        </p:nvSpPr>
        <p:spPr>
          <a:xfrm>
            <a:off x="3052034" y="9625065"/>
            <a:ext cx="4600049" cy="230832"/>
          </a:xfrm>
          <a:prstGeom prst="rect">
            <a:avLst/>
          </a:prstGeom>
          <a:noFill/>
        </p:spPr>
        <p:txBody>
          <a:bodyPr wrap="square" rtlCol="0">
            <a:spAutoFit/>
          </a:bodyPr>
          <a:lstStyle/>
          <a:p>
            <a:r>
              <a:rPr lang="en-US" sz="900" dirty="0">
                <a:latin typeface="Century Gothic" panose="020B0502020202020204" pitchFamily="34" charset="0"/>
              </a:rPr>
              <a:t>All prices listed are subject to 22% Taxable Service Charge and 6.5% Sales Tax.</a:t>
            </a:r>
          </a:p>
        </p:txBody>
      </p:sp>
      <p:sp>
        <p:nvSpPr>
          <p:cNvPr id="15" name="TextBox 14">
            <a:extLst>
              <a:ext uri="{FF2B5EF4-FFF2-40B4-BE49-F238E27FC236}">
                <a16:creationId xmlns:a16="http://schemas.microsoft.com/office/drawing/2014/main" id="{DD781886-4265-408D-B232-EECA3118D1B8}"/>
              </a:ext>
            </a:extLst>
          </p:cNvPr>
          <p:cNvSpPr txBox="1"/>
          <p:nvPr/>
        </p:nvSpPr>
        <p:spPr>
          <a:xfrm>
            <a:off x="3061691" y="2052844"/>
            <a:ext cx="4315291" cy="400110"/>
          </a:xfrm>
          <a:prstGeom prst="rect">
            <a:avLst/>
          </a:prstGeom>
          <a:noFill/>
        </p:spPr>
        <p:txBody>
          <a:bodyPr wrap="square" rtlCol="0">
            <a:spAutoFit/>
          </a:bodyPr>
          <a:lstStyle/>
          <a:p>
            <a:r>
              <a:rPr lang="en-US" sz="2000" dirty="0">
                <a:latin typeface="Century Gothic" panose="020B0502020202020204" pitchFamily="34" charset="0"/>
              </a:rPr>
              <a:t>R E H E A R S A L   D I N </a:t>
            </a:r>
            <a:r>
              <a:rPr lang="en-US" sz="2000" dirty="0" err="1">
                <a:latin typeface="Century Gothic" panose="020B0502020202020204" pitchFamily="34" charset="0"/>
              </a:rPr>
              <a:t>N</a:t>
            </a:r>
            <a:r>
              <a:rPr lang="en-US" sz="2000" dirty="0">
                <a:latin typeface="Century Gothic" panose="020B0502020202020204" pitchFamily="34" charset="0"/>
              </a:rPr>
              <a:t> E R</a:t>
            </a:r>
          </a:p>
        </p:txBody>
      </p:sp>
      <p:cxnSp>
        <p:nvCxnSpPr>
          <p:cNvPr id="22" name="Straight Connector 21">
            <a:extLst>
              <a:ext uri="{FF2B5EF4-FFF2-40B4-BE49-F238E27FC236}">
                <a16:creationId xmlns:a16="http://schemas.microsoft.com/office/drawing/2014/main" id="{D4C775B3-90EB-4EF1-89C8-D5827AAF1764}"/>
              </a:ext>
            </a:extLst>
          </p:cNvPr>
          <p:cNvCxnSpPr>
            <a:cxnSpLocks/>
          </p:cNvCxnSpPr>
          <p:nvPr/>
        </p:nvCxnSpPr>
        <p:spPr>
          <a:xfrm>
            <a:off x="3131108" y="2422529"/>
            <a:ext cx="4245876" cy="0"/>
          </a:xfrm>
          <a:prstGeom prst="line">
            <a:avLst/>
          </a:prstGeom>
          <a:ln w="19050">
            <a:solidFill>
              <a:srgbClr val="CC992C"/>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A5CCA8E-C86F-42A5-8786-B2B4FF60877B}"/>
              </a:ext>
            </a:extLst>
          </p:cNvPr>
          <p:cNvSpPr txBox="1"/>
          <p:nvPr/>
        </p:nvSpPr>
        <p:spPr>
          <a:xfrm>
            <a:off x="3061691" y="2472623"/>
            <a:ext cx="4394343" cy="2908489"/>
          </a:xfrm>
          <a:prstGeom prst="rect">
            <a:avLst/>
          </a:prstGeom>
          <a:noFill/>
        </p:spPr>
        <p:txBody>
          <a:bodyPr wrap="square" rtlCol="0">
            <a:spAutoFit/>
          </a:bodyPr>
          <a:lstStyle/>
          <a:p>
            <a:r>
              <a:rPr lang="en-US" sz="1200" dirty="0">
                <a:latin typeface="Century Gothic" panose="020B0502020202020204" pitchFamily="34" charset="0"/>
              </a:rPr>
              <a:t>Caesar Salad with Freshly Grated Parmesan Cheese</a:t>
            </a:r>
          </a:p>
          <a:p>
            <a:endParaRPr lang="en-US" sz="300" dirty="0">
              <a:latin typeface="Century Gothic" panose="020B0502020202020204" pitchFamily="34" charset="0"/>
            </a:endParaRPr>
          </a:p>
          <a:p>
            <a:r>
              <a:rPr lang="en-US" sz="1200" dirty="0">
                <a:latin typeface="Century Gothic" panose="020B0502020202020204" pitchFamily="34" charset="0"/>
              </a:rPr>
              <a:t>Spring Green Salad with Heirloom Tomatoes, Cucumbers, Carrots and choice of dressing</a:t>
            </a:r>
          </a:p>
          <a:p>
            <a:endParaRPr lang="en-US" sz="300" dirty="0">
              <a:latin typeface="Century Gothic" panose="020B0502020202020204" pitchFamily="34" charset="0"/>
            </a:endParaRPr>
          </a:p>
          <a:p>
            <a:r>
              <a:rPr lang="en-US" sz="1200" dirty="0">
                <a:latin typeface="Century Gothic" panose="020B0502020202020204" pitchFamily="34" charset="0"/>
              </a:rPr>
              <a:t>Chicken Piccata in Lemon Caper Sauce</a:t>
            </a:r>
          </a:p>
          <a:p>
            <a:endParaRPr lang="en-US" sz="300" dirty="0">
              <a:latin typeface="Century Gothic" panose="020B0502020202020204" pitchFamily="34" charset="0"/>
            </a:endParaRPr>
          </a:p>
          <a:p>
            <a:r>
              <a:rPr lang="en-US" sz="1200" dirty="0">
                <a:latin typeface="Century Gothic" panose="020B0502020202020204" pitchFamily="34" charset="0"/>
              </a:rPr>
              <a:t>Vegetable or Meat Lasagna</a:t>
            </a:r>
          </a:p>
          <a:p>
            <a:endParaRPr lang="en-US" sz="300" dirty="0">
              <a:latin typeface="Century Gothic" panose="020B0502020202020204" pitchFamily="34" charset="0"/>
            </a:endParaRPr>
          </a:p>
          <a:p>
            <a:r>
              <a:rPr lang="en-US" sz="1200" dirty="0">
                <a:latin typeface="Century Gothic" panose="020B0502020202020204" pitchFamily="34" charset="0"/>
              </a:rPr>
              <a:t>Sauteed Fresh Vegetables</a:t>
            </a:r>
          </a:p>
          <a:p>
            <a:endParaRPr lang="en-US" sz="300" dirty="0">
              <a:latin typeface="Century Gothic" panose="020B0502020202020204" pitchFamily="34" charset="0"/>
            </a:endParaRPr>
          </a:p>
          <a:p>
            <a:r>
              <a:rPr lang="en-US" sz="1200" dirty="0">
                <a:latin typeface="Century Gothic" panose="020B0502020202020204" pitchFamily="34" charset="0"/>
              </a:rPr>
              <a:t>Rotini Pasta with Olive Oil and Fresh Herbs</a:t>
            </a:r>
          </a:p>
          <a:p>
            <a:endParaRPr lang="en-US" sz="300" dirty="0">
              <a:latin typeface="Century Gothic" panose="020B0502020202020204" pitchFamily="34" charset="0"/>
            </a:endParaRPr>
          </a:p>
          <a:p>
            <a:r>
              <a:rPr lang="en-US" sz="1200" dirty="0">
                <a:latin typeface="Century Gothic" panose="020B0502020202020204" pitchFamily="34" charset="0"/>
              </a:rPr>
              <a:t>Warm Dinner Rolls and Butter</a:t>
            </a:r>
          </a:p>
          <a:p>
            <a:endParaRPr lang="en-US" sz="300" dirty="0">
              <a:latin typeface="Century Gothic" panose="020B0502020202020204" pitchFamily="34" charset="0"/>
            </a:endParaRPr>
          </a:p>
          <a:p>
            <a:r>
              <a:rPr lang="en-US" sz="1200" dirty="0">
                <a:latin typeface="Century Gothic" panose="020B0502020202020204" pitchFamily="34" charset="0"/>
              </a:rPr>
              <a:t>Assorted Cakes</a:t>
            </a:r>
          </a:p>
          <a:p>
            <a:endParaRPr lang="en-US" sz="300" dirty="0">
              <a:latin typeface="Century Gothic" panose="020B0502020202020204" pitchFamily="34" charset="0"/>
            </a:endParaRPr>
          </a:p>
          <a:p>
            <a:r>
              <a:rPr lang="en-US" sz="1200" dirty="0">
                <a:latin typeface="Century Gothic" panose="020B0502020202020204" pitchFamily="34" charset="0"/>
              </a:rPr>
              <a:t>Freshly Brewed Starbucks Coffee</a:t>
            </a:r>
          </a:p>
          <a:p>
            <a:endParaRPr lang="en-US" sz="300" dirty="0">
              <a:latin typeface="Century Gothic" panose="020B0502020202020204" pitchFamily="34" charset="0"/>
            </a:endParaRPr>
          </a:p>
          <a:p>
            <a:r>
              <a:rPr lang="en-US" sz="1200" dirty="0">
                <a:latin typeface="Century Gothic" panose="020B0502020202020204" pitchFamily="34" charset="0"/>
              </a:rPr>
              <a:t>Iced Tea and Water</a:t>
            </a:r>
            <a:endParaRPr lang="en-US" sz="500" dirty="0">
              <a:latin typeface="Century Gothic" panose="020B0502020202020204" pitchFamily="34" charset="0"/>
            </a:endParaRPr>
          </a:p>
          <a:p>
            <a:pPr algn="r"/>
            <a:r>
              <a:rPr lang="en-US" sz="1200" b="1" dirty="0">
                <a:latin typeface="Century Gothic" panose="020B0502020202020204" pitchFamily="34" charset="0"/>
              </a:rPr>
              <a:t>$35.00 per person*</a:t>
            </a:r>
          </a:p>
          <a:p>
            <a:pPr algn="r"/>
            <a:r>
              <a:rPr lang="en-US" sz="1200" b="1" dirty="0">
                <a:latin typeface="Century Gothic" panose="020B0502020202020204" pitchFamily="34" charset="0"/>
              </a:rPr>
              <a:t>(Minimum of 20 people to order)</a:t>
            </a:r>
          </a:p>
        </p:txBody>
      </p:sp>
    </p:spTree>
    <p:extLst>
      <p:ext uri="{BB962C8B-B14F-4D97-AF65-F5344CB8AC3E}">
        <p14:creationId xmlns:p14="http://schemas.microsoft.com/office/powerpoint/2010/main" val="33764788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961A3554300348938E6623183A8402" ma:contentTypeVersion="11" ma:contentTypeDescription="Create a new document." ma:contentTypeScope="" ma:versionID="70765b50817dc789c45e5218b7e4df91">
  <xsd:schema xmlns:xsd="http://www.w3.org/2001/XMLSchema" xmlns:xs="http://www.w3.org/2001/XMLSchema" xmlns:p="http://schemas.microsoft.com/office/2006/metadata/properties" xmlns:ns2="47f06ffa-de28-43e1-adb8-20dc806fc128" targetNamespace="http://schemas.microsoft.com/office/2006/metadata/properties" ma:root="true" ma:fieldsID="7de36b6f2c3650bf7dcc46f3e678ecff" ns2:_="">
    <xsd:import namespace="47f06ffa-de28-43e1-adb8-20dc806fc1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06ffa-de28-43e1-adb8-20dc806fc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E55241-82E6-40F1-B708-D9CC23458421}">
  <ds:schemaRefs>
    <ds:schemaRef ds:uri="http://schemas.microsoft.com/office/infopath/2007/PartnerControls"/>
    <ds:schemaRef ds:uri="http://purl.org/dc/elements/1.1/"/>
    <ds:schemaRef ds:uri="http://schemas.microsoft.com/office/2006/metadata/properties"/>
    <ds:schemaRef ds:uri="47f06ffa-de28-43e1-adb8-20dc806fc128"/>
    <ds:schemaRef ds:uri="http://purl.org/dc/dcmitype/"/>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AD1FD9-E074-444C-B5FE-96D6461D69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06ffa-de28-43e1-adb8-20dc806fc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BDB6C1-24AA-4468-A261-8D3963F8E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345</TotalTime>
  <Words>2163</Words>
  <Application>Microsoft Office PowerPoint</Application>
  <PresentationFormat>Custom</PresentationFormat>
  <Paragraphs>386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Ennis</dc:creator>
  <cp:lastModifiedBy>Andrea Flenik</cp:lastModifiedBy>
  <cp:revision>23</cp:revision>
  <cp:lastPrinted>2022-10-05T19:50:43Z</cp:lastPrinted>
  <dcterms:created xsi:type="dcterms:W3CDTF">2022-01-20T19:19:22Z</dcterms:created>
  <dcterms:modified xsi:type="dcterms:W3CDTF">2022-10-05T19:51:17Z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0x01010098961A3554300348938E6623183A8402</vt:lpwstr>
  </property>
</Properties>
</file>