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nva Sans Italics" panose="020B0604020202020204" charset="0"/>
      <p:regular r:id="rId10"/>
    </p:embeddedFont>
    <p:embeddedFont>
      <p:font typeface="Cormorant Garamond Medium" panose="020B0604020202020204" charset="0"/>
      <p:regular r:id="rId11"/>
    </p:embeddedFont>
    <p:embeddedFont>
      <p:font typeface="Cormorant Garamond Medium Bold" panose="020B0604020202020204" charset="0"/>
      <p:regular r:id="rId12"/>
    </p:embeddedFont>
    <p:embeddedFont>
      <p:font typeface="Cormorant Garamond Medium Italics" panose="020B0604020202020204" charset="0"/>
      <p:regular r:id="rId13"/>
    </p:embeddedFont>
    <p:embeddedFont>
      <p:font typeface="The Seasons Ligh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29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43060" y="415272"/>
            <a:ext cx="4639864" cy="1511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en-US" sz="5426" spc="862">
                <a:solidFill>
                  <a:srgbClr val="373434"/>
                </a:solidFill>
                <a:latin typeface="The Seasons Light"/>
              </a:rPr>
              <a:t>BRIDAL PACKAGES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89403" y="2044458"/>
            <a:ext cx="5641597" cy="45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</a:pPr>
            <a:r>
              <a:rPr lang="en-US" sz="2655" u="sng" spc="998">
                <a:solidFill>
                  <a:srgbClr val="373434"/>
                </a:solidFill>
                <a:latin typeface="Cormorant Garamond Medium"/>
              </a:rPr>
              <a:t>SHE SAID YES</a:t>
            </a:r>
          </a:p>
        </p:txBody>
      </p:sp>
      <p:sp>
        <p:nvSpPr>
          <p:cNvPr id="4" name="Freeform 4"/>
          <p:cNvSpPr/>
          <p:nvPr/>
        </p:nvSpPr>
        <p:spPr>
          <a:xfrm rot="16200000">
            <a:off x="5340019" y="7576813"/>
            <a:ext cx="2102107" cy="2613454"/>
          </a:xfrm>
          <a:custGeom>
            <a:avLst/>
            <a:gdLst/>
            <a:ahLst/>
            <a:cxnLst/>
            <a:rect l="l" t="t" r="r" b="b"/>
            <a:pathLst>
              <a:path w="2582396" h="3272621">
                <a:moveTo>
                  <a:pt x="0" y="0"/>
                </a:moveTo>
                <a:lnTo>
                  <a:pt x="2582396" y="0"/>
                </a:lnTo>
                <a:lnTo>
                  <a:pt x="2582396" y="3272621"/>
                </a:lnTo>
                <a:lnTo>
                  <a:pt x="0" y="3272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303974">
            <a:off x="408185" y="-80833"/>
            <a:ext cx="2308052" cy="2924950"/>
          </a:xfrm>
          <a:custGeom>
            <a:avLst/>
            <a:gdLst/>
            <a:ahLst/>
            <a:cxnLst/>
            <a:rect l="l" t="t" r="r" b="b"/>
            <a:pathLst>
              <a:path w="2308052" h="2924950">
                <a:moveTo>
                  <a:pt x="0" y="0"/>
                </a:moveTo>
                <a:lnTo>
                  <a:pt x="2308051" y="0"/>
                </a:lnTo>
                <a:lnTo>
                  <a:pt x="2308051" y="2924950"/>
                </a:lnTo>
                <a:lnTo>
                  <a:pt x="0" y="2924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9036987"/>
            <a:ext cx="2720254" cy="929803"/>
          </a:xfrm>
          <a:custGeom>
            <a:avLst/>
            <a:gdLst/>
            <a:ahLst/>
            <a:cxnLst/>
            <a:rect l="l" t="t" r="r" b="b"/>
            <a:pathLst>
              <a:path w="2720254" h="929803">
                <a:moveTo>
                  <a:pt x="0" y="0"/>
                </a:moveTo>
                <a:lnTo>
                  <a:pt x="2720254" y="0"/>
                </a:lnTo>
                <a:lnTo>
                  <a:pt x="2720254" y="929803"/>
                </a:lnTo>
                <a:lnTo>
                  <a:pt x="0" y="929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200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41400" y="4460433"/>
            <a:ext cx="5689600" cy="489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2859" u="sng" spc="1075">
                <a:solidFill>
                  <a:srgbClr val="373434"/>
                </a:solidFill>
                <a:latin typeface="Cormorant Garamond Medium"/>
              </a:rPr>
              <a:t>FRIENDS FOR WIFE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1400" y="2804663"/>
            <a:ext cx="5689600" cy="153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Fresh Fruit Salad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Cinnamon Rolls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Bagels with Cream Cheese and Jams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$16.95 per guest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1400" y="5342787"/>
            <a:ext cx="5689600" cy="214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Assorted Scones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Assorted Dollar Roll Sandwiches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Mini Chicken Salad Sandwiches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Domestic Cheese &amp; Seasonal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Fruit Display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$18.95 per guest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8208710"/>
            <a:ext cx="5644549" cy="82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1"/>
              </a:lnSpc>
              <a:spcBef>
                <a:spcPct val="0"/>
              </a:spcBef>
            </a:pPr>
            <a:r>
              <a:rPr lang="en-US" sz="1594" spc="149">
                <a:solidFill>
                  <a:srgbClr val="000000"/>
                </a:solidFill>
                <a:latin typeface="Cormorant Garamond Medium Italics"/>
              </a:rPr>
              <a:t>Prices are subject to 20% service charge &amp; applicable to state tax. </a:t>
            </a:r>
          </a:p>
          <a:p>
            <a:pPr algn="ctr">
              <a:lnSpc>
                <a:spcPts val="2231"/>
              </a:lnSpc>
              <a:spcBef>
                <a:spcPct val="0"/>
              </a:spcBef>
            </a:pPr>
            <a:r>
              <a:rPr lang="en-US" sz="1594" spc="149">
                <a:solidFill>
                  <a:srgbClr val="000000"/>
                </a:solidFill>
                <a:latin typeface="Cormorant Garamond Medium Italics"/>
              </a:rPr>
              <a:t>Prices are subject to change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2595" y="-75084"/>
            <a:ext cx="2158486" cy="2768320"/>
          </a:xfrm>
          <a:custGeom>
            <a:avLst/>
            <a:gdLst/>
            <a:ahLst/>
            <a:cxnLst/>
            <a:rect l="l" t="t" r="r" b="b"/>
            <a:pathLst>
              <a:path w="2308052" h="2924950">
                <a:moveTo>
                  <a:pt x="0" y="0"/>
                </a:moveTo>
                <a:lnTo>
                  <a:pt x="2308051" y="0"/>
                </a:lnTo>
                <a:lnTo>
                  <a:pt x="2308051" y="2924950"/>
                </a:lnTo>
                <a:lnTo>
                  <a:pt x="0" y="2924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200000">
            <a:off x="5226376" y="7445772"/>
            <a:ext cx="2248976" cy="2597432"/>
          </a:xfrm>
          <a:custGeom>
            <a:avLst/>
            <a:gdLst/>
            <a:ahLst/>
            <a:cxnLst/>
            <a:rect l="l" t="t" r="r" b="b"/>
            <a:pathLst>
              <a:path w="2582396" h="3272621">
                <a:moveTo>
                  <a:pt x="0" y="0"/>
                </a:moveTo>
                <a:lnTo>
                  <a:pt x="2582396" y="0"/>
                </a:lnTo>
                <a:lnTo>
                  <a:pt x="2582396" y="3272621"/>
                </a:lnTo>
                <a:lnTo>
                  <a:pt x="0" y="3272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036987"/>
            <a:ext cx="2720254" cy="929803"/>
          </a:xfrm>
          <a:custGeom>
            <a:avLst/>
            <a:gdLst/>
            <a:ahLst/>
            <a:cxnLst/>
            <a:rect l="l" t="t" r="r" b="b"/>
            <a:pathLst>
              <a:path w="2720254" h="929803">
                <a:moveTo>
                  <a:pt x="0" y="0"/>
                </a:moveTo>
                <a:lnTo>
                  <a:pt x="2720254" y="0"/>
                </a:lnTo>
                <a:lnTo>
                  <a:pt x="2720254" y="929803"/>
                </a:lnTo>
                <a:lnTo>
                  <a:pt x="0" y="929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20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89403" y="1811095"/>
            <a:ext cx="5641597" cy="9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</a:pPr>
            <a:r>
              <a:rPr lang="en-US" sz="2655" u="sng" spc="998">
                <a:solidFill>
                  <a:srgbClr val="373434"/>
                </a:solidFill>
                <a:latin typeface="Cormorant Garamond Medium Bold"/>
              </a:rPr>
              <a:t>BRIDE TO BRIE</a:t>
            </a:r>
          </a:p>
          <a:p>
            <a:pPr algn="ctr">
              <a:lnSpc>
                <a:spcPts val="3717"/>
              </a:lnSpc>
            </a:pPr>
            <a:endParaRPr lang="en-US" sz="2655" u="sng" spc="998">
              <a:solidFill>
                <a:srgbClr val="373434"/>
              </a:solidFill>
              <a:latin typeface="Cormorant Garamond Mediu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5402" y="2530215"/>
            <a:ext cx="5689600" cy="245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BLT Bites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Cheeseball &amp; Assorted Crackers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Deviled Eggs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Crudités Display &amp; Ranch Dip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Cream Cheese Pinwheels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$18.95 per guest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5402" y="5162104"/>
            <a:ext cx="5641597" cy="138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</a:pPr>
            <a:r>
              <a:rPr lang="en-US" sz="2655" u="sng" spc="998">
                <a:solidFill>
                  <a:srgbClr val="373434"/>
                </a:solidFill>
                <a:latin typeface="Cormorant Garamond Medium Bold"/>
              </a:rPr>
              <a:t>AISLE BE THERE FOR YOU</a:t>
            </a:r>
          </a:p>
          <a:p>
            <a:pPr algn="ctr">
              <a:lnSpc>
                <a:spcPts val="3717"/>
              </a:lnSpc>
            </a:pPr>
            <a:endParaRPr lang="en-US" sz="2655" u="sng" spc="998">
              <a:solidFill>
                <a:srgbClr val="373434"/>
              </a:solidFill>
              <a:latin typeface="Cormorant Garamond Medium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9403" y="6344425"/>
            <a:ext cx="5689600" cy="184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Mini Bruschetta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Zesty Italian Pasta Salad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Italian Meatballs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$18.95 per guest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84468" y="-57116"/>
            <a:ext cx="2302599" cy="2872064"/>
          </a:xfrm>
          <a:custGeom>
            <a:avLst/>
            <a:gdLst/>
            <a:ahLst/>
            <a:cxnLst/>
            <a:rect l="l" t="t" r="r" b="b"/>
            <a:pathLst>
              <a:path w="2308052" h="2924950">
                <a:moveTo>
                  <a:pt x="0" y="0"/>
                </a:moveTo>
                <a:lnTo>
                  <a:pt x="2308051" y="0"/>
                </a:lnTo>
                <a:lnTo>
                  <a:pt x="2308051" y="2924950"/>
                </a:lnTo>
                <a:lnTo>
                  <a:pt x="0" y="2924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200000">
            <a:off x="5587159" y="7824043"/>
            <a:ext cx="2011393" cy="2365309"/>
          </a:xfrm>
          <a:custGeom>
            <a:avLst/>
            <a:gdLst/>
            <a:ahLst/>
            <a:cxnLst/>
            <a:rect l="l" t="t" r="r" b="b"/>
            <a:pathLst>
              <a:path w="2582396" h="3272621">
                <a:moveTo>
                  <a:pt x="0" y="0"/>
                </a:moveTo>
                <a:lnTo>
                  <a:pt x="2582395" y="0"/>
                </a:lnTo>
                <a:lnTo>
                  <a:pt x="2582395" y="3272621"/>
                </a:lnTo>
                <a:lnTo>
                  <a:pt x="0" y="3272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036987"/>
            <a:ext cx="2720254" cy="929803"/>
          </a:xfrm>
          <a:custGeom>
            <a:avLst/>
            <a:gdLst/>
            <a:ahLst/>
            <a:cxnLst/>
            <a:rect l="l" t="t" r="r" b="b"/>
            <a:pathLst>
              <a:path w="2720254" h="929803">
                <a:moveTo>
                  <a:pt x="0" y="0"/>
                </a:moveTo>
                <a:lnTo>
                  <a:pt x="2720254" y="0"/>
                </a:lnTo>
                <a:lnTo>
                  <a:pt x="2720254" y="929803"/>
                </a:lnTo>
                <a:lnTo>
                  <a:pt x="0" y="929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20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89403" y="1811095"/>
            <a:ext cx="5641597" cy="9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</a:pPr>
            <a:r>
              <a:rPr lang="en-US" sz="2655" u="sng" spc="998">
                <a:solidFill>
                  <a:srgbClr val="373434"/>
                </a:solidFill>
                <a:latin typeface="Cormorant Garamond Medium Bold"/>
              </a:rPr>
              <a:t>ON HER SIDE</a:t>
            </a:r>
          </a:p>
          <a:p>
            <a:pPr algn="ctr">
              <a:lnSpc>
                <a:spcPts val="3717"/>
              </a:lnSpc>
            </a:pPr>
            <a:endParaRPr lang="en-US" sz="2655" u="sng" spc="998">
              <a:solidFill>
                <a:srgbClr val="373434"/>
              </a:solidFill>
              <a:latin typeface="Cormorant Garamond Medium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5402" y="2530215"/>
            <a:ext cx="5689600" cy="245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Freshly Baked Assorted Cookies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Assorted Brownies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Cupcakes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Cheesecake</a:t>
            </a: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Chocolate Covered Strawberries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 Italics"/>
              </a:rPr>
              <a:t>$16.95 per guest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5402" y="5395466"/>
            <a:ext cx="5641597" cy="92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</a:pPr>
            <a:r>
              <a:rPr lang="en-US" sz="2655" u="sng" spc="998">
                <a:solidFill>
                  <a:srgbClr val="373434"/>
                </a:solidFill>
                <a:latin typeface="Cormorant Garamond Medium Bold"/>
              </a:rPr>
              <a:t>A LA CARTE HORS D'OEURVES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89403" y="6555800"/>
            <a:ext cx="5689600" cy="350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(Orders available in quantities of 25 pieces)</a:t>
            </a:r>
          </a:p>
          <a:p>
            <a:pPr algn="ctr">
              <a:lnSpc>
                <a:spcPts val="2051"/>
              </a:lnSpc>
            </a:pPr>
            <a:endParaRPr lang="en-US" sz="2093" spc="196" dirty="0">
              <a:solidFill>
                <a:srgbClr val="000000"/>
              </a:solidFill>
              <a:latin typeface="Cormorant Garamond Medium"/>
            </a:endParaRPr>
          </a:p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Assorted Dollar Roll Sandwiches -$25.00</a:t>
            </a:r>
          </a:p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Mini Bruschetta -$25.00</a:t>
            </a:r>
          </a:p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Mini Chicken Salad Sandwiches -$35.00</a:t>
            </a:r>
          </a:p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BLT Bites -$35.00</a:t>
            </a:r>
          </a:p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Assorted Mini Quiche - $35.00</a:t>
            </a:r>
          </a:p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Toasted Ravioli - $20.00</a:t>
            </a:r>
          </a:p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Italian Meatballs -$20.00</a:t>
            </a:r>
          </a:p>
          <a:p>
            <a:pPr algn="ctr">
              <a:lnSpc>
                <a:spcPts val="2051"/>
              </a:lnSpc>
            </a:pPr>
            <a:r>
              <a:rPr lang="en-US" sz="2093" spc="196" dirty="0">
                <a:solidFill>
                  <a:srgbClr val="000000"/>
                </a:solidFill>
                <a:latin typeface="Cormorant Garamond Medium"/>
              </a:rPr>
              <a:t> </a:t>
            </a:r>
          </a:p>
          <a:p>
            <a:pPr algn="ctr">
              <a:lnSpc>
                <a:spcPts val="2443"/>
              </a:lnSpc>
            </a:pPr>
            <a:endParaRPr lang="en-US" sz="2093" spc="196" dirty="0">
              <a:solidFill>
                <a:srgbClr val="000000"/>
              </a:solidFill>
              <a:latin typeface="Cormorant Garamond Medium"/>
            </a:endParaRPr>
          </a:p>
          <a:p>
            <a:pPr algn="ctr">
              <a:lnSpc>
                <a:spcPts val="2443"/>
              </a:lnSpc>
            </a:pPr>
            <a:endParaRPr lang="en-US" sz="2093" spc="196" dirty="0">
              <a:solidFill>
                <a:srgbClr val="000000"/>
              </a:solidFill>
              <a:latin typeface="Cormorant Garamond Medium"/>
            </a:endParaRPr>
          </a:p>
          <a:p>
            <a:pPr algn="ctr">
              <a:lnSpc>
                <a:spcPts val="2443"/>
              </a:lnSpc>
            </a:pPr>
            <a:endParaRPr lang="en-US" sz="2093" spc="196" dirty="0">
              <a:solidFill>
                <a:srgbClr val="000000"/>
              </a:solidFill>
              <a:latin typeface="Cormorant Garamond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DD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331060" y="-300440"/>
            <a:ext cx="2192142" cy="2794128"/>
          </a:xfrm>
          <a:custGeom>
            <a:avLst/>
            <a:gdLst/>
            <a:ahLst/>
            <a:cxnLst/>
            <a:rect l="l" t="t" r="r" b="b"/>
            <a:pathLst>
              <a:path w="2308052" h="2924950">
                <a:moveTo>
                  <a:pt x="0" y="0"/>
                </a:moveTo>
                <a:lnTo>
                  <a:pt x="2308052" y="0"/>
                </a:lnTo>
                <a:lnTo>
                  <a:pt x="2308052" y="2924950"/>
                </a:lnTo>
                <a:lnTo>
                  <a:pt x="0" y="2924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200000">
            <a:off x="5078358" y="6671227"/>
            <a:ext cx="2345294" cy="2871918"/>
          </a:xfrm>
          <a:custGeom>
            <a:avLst/>
            <a:gdLst/>
            <a:ahLst/>
            <a:cxnLst/>
            <a:rect l="l" t="t" r="r" b="b"/>
            <a:pathLst>
              <a:path w="2582396" h="3272621">
                <a:moveTo>
                  <a:pt x="0" y="0"/>
                </a:moveTo>
                <a:lnTo>
                  <a:pt x="2582395" y="0"/>
                </a:lnTo>
                <a:lnTo>
                  <a:pt x="2582395" y="3272621"/>
                </a:lnTo>
                <a:lnTo>
                  <a:pt x="0" y="3272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036987"/>
            <a:ext cx="2720254" cy="929803"/>
          </a:xfrm>
          <a:custGeom>
            <a:avLst/>
            <a:gdLst/>
            <a:ahLst/>
            <a:cxnLst/>
            <a:rect l="l" t="t" r="r" b="b"/>
            <a:pathLst>
              <a:path w="2720254" h="929803">
                <a:moveTo>
                  <a:pt x="0" y="0"/>
                </a:moveTo>
                <a:lnTo>
                  <a:pt x="2720254" y="0"/>
                </a:lnTo>
                <a:lnTo>
                  <a:pt x="2720254" y="929803"/>
                </a:lnTo>
                <a:lnTo>
                  <a:pt x="0" y="929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5200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1936967" y="296310"/>
            <a:ext cx="8397561" cy="2312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787"/>
              </a:lnSpc>
            </a:pPr>
            <a:r>
              <a:rPr lang="en-US" sz="3419" u="sng" spc="1285">
                <a:solidFill>
                  <a:srgbClr val="373434"/>
                </a:solidFill>
                <a:latin typeface="Cormorant Garamond Medium"/>
              </a:rPr>
              <a:t>SPECIALTY </a:t>
            </a:r>
          </a:p>
          <a:p>
            <a:pPr algn="r">
              <a:lnSpc>
                <a:spcPts val="4787"/>
              </a:lnSpc>
            </a:pPr>
            <a:r>
              <a:rPr lang="en-US" sz="3419" u="sng" spc="1285">
                <a:solidFill>
                  <a:srgbClr val="373434"/>
                </a:solidFill>
                <a:latin typeface="Cormorant Garamond Medium"/>
              </a:rPr>
              <a:t>BEVERAGES </a:t>
            </a:r>
          </a:p>
          <a:p>
            <a:pPr algn="r">
              <a:lnSpc>
                <a:spcPts val="4787"/>
              </a:lnSpc>
            </a:pPr>
            <a:r>
              <a:rPr lang="en-US" sz="3419" u="sng" spc="1285">
                <a:solidFill>
                  <a:srgbClr val="373434"/>
                </a:solidFill>
                <a:latin typeface="Cormorant Garamond Medium"/>
              </a:rPr>
              <a:t>PACKAGES</a:t>
            </a:r>
          </a:p>
          <a:p>
            <a:pPr algn="ctr">
              <a:lnSpc>
                <a:spcPts val="4033"/>
              </a:lnSpc>
            </a:pPr>
            <a:endParaRPr lang="en-US" sz="3419" u="sng" spc="1285">
              <a:solidFill>
                <a:srgbClr val="373434"/>
              </a:solidFill>
              <a:latin typeface="Cormorant Garamond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89403" y="2865067"/>
            <a:ext cx="5689600" cy="275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2493" u="sng" spc="234">
                <a:solidFill>
                  <a:srgbClr val="000000"/>
                </a:solidFill>
                <a:latin typeface="Cormorant Garamond Medium Italics"/>
              </a:rPr>
              <a:t>MIMOSA/SCREWDRIVER BAR</a:t>
            </a:r>
          </a:p>
          <a:p>
            <a:pPr algn="ctr">
              <a:lnSpc>
                <a:spcPts val="2443"/>
              </a:lnSpc>
            </a:pPr>
            <a:endParaRPr lang="en-US" sz="2493" u="sng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"/>
              </a:rPr>
              <a:t>Includes your choice of champagne or vodka served with orange juice, cranberry juice, lemonade &amp; assorted fruit.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"/>
              </a:rPr>
              <a:t>$12.00 per guest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89403" y="5677930"/>
            <a:ext cx="5689600" cy="245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3"/>
              </a:lnSpc>
            </a:pPr>
            <a:r>
              <a:rPr lang="en-US" sz="2493" u="sng" spc="234">
                <a:solidFill>
                  <a:srgbClr val="000000"/>
                </a:solidFill>
                <a:latin typeface="Cormorant Garamond Medium Italics"/>
              </a:rPr>
              <a:t>BLOODY MARY BAR</a:t>
            </a:r>
          </a:p>
          <a:p>
            <a:pPr algn="ctr">
              <a:lnSpc>
                <a:spcPts val="2443"/>
              </a:lnSpc>
            </a:pPr>
            <a:endParaRPr lang="en-US" sz="2493" u="sng" spc="234">
              <a:solidFill>
                <a:srgbClr val="000000"/>
              </a:solidFill>
              <a:latin typeface="Cormorant Garamond Medium Italics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"/>
              </a:rPr>
              <a:t>Includes vodka served with Bloody Mary mix, hot sauces, olives, celery, limes, pickles &amp; bacon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"/>
            </a:endParaRPr>
          </a:p>
          <a:p>
            <a:pPr algn="ctr">
              <a:lnSpc>
                <a:spcPts val="2443"/>
              </a:lnSpc>
            </a:pPr>
            <a:r>
              <a:rPr lang="en-US" sz="2493" spc="234">
                <a:solidFill>
                  <a:srgbClr val="000000"/>
                </a:solidFill>
                <a:latin typeface="Cormorant Garamond Medium"/>
              </a:rPr>
              <a:t>$12.00 per guest</a:t>
            </a:r>
          </a:p>
          <a:p>
            <a:pPr algn="ctr">
              <a:lnSpc>
                <a:spcPts val="2443"/>
              </a:lnSpc>
            </a:pPr>
            <a:endParaRPr lang="en-US" sz="2493" spc="234">
              <a:solidFill>
                <a:srgbClr val="000000"/>
              </a:solidFill>
              <a:latin typeface="Cormorant Garamond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0194" y="9463788"/>
            <a:ext cx="423892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Canva Sans Italics"/>
              </a:rPr>
              <a:t>($75.00 bartender fee will apply)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235</Words>
  <Application>Microsoft Office PowerPoint</Application>
  <PresentationFormat>Custom</PresentationFormat>
  <Paragraphs>68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Calibri</vt:lpstr>
      <vt:lpstr>Canva Sans Italics</vt:lpstr>
      <vt:lpstr>Arial</vt:lpstr>
      <vt:lpstr>Cormorant Garamond Medium Italics</vt:lpstr>
      <vt:lpstr>The Seasons Light</vt:lpstr>
      <vt:lpstr>Cormorant Garamond Medium Bold</vt:lpstr>
      <vt:lpstr>Cormorant Garamond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Bridal Packages</dc:title>
  <cp:lastModifiedBy>Jeff Mignerone</cp:lastModifiedBy>
  <cp:revision>3</cp:revision>
  <dcterms:created xsi:type="dcterms:W3CDTF">2006-08-16T00:00:00Z</dcterms:created>
  <dcterms:modified xsi:type="dcterms:W3CDTF">2023-10-11T15:20:33Z</dcterms:modified>
  <dc:identifier>DAFg3bww6Zo</dc:identifier>
</cp:coreProperties>
</file>