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7772400" cy="10058400"/>
  <p:notesSz cx="6950075" cy="92360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nva Sans" panose="020B0604020202020204" charset="0"/>
      <p:regular r:id="rId14"/>
    </p:embeddedFont>
    <p:embeddedFont>
      <p:font typeface="Canva Sans Bold Italics" panose="020B0604020202020204" charset="0"/>
      <p:regular r:id="rId15"/>
    </p:embeddedFont>
    <p:embeddedFont>
      <p:font typeface="Copperplate Gothic 29 AB" panose="020B0604020202020204" charset="0"/>
      <p:regular r:id="rId16"/>
    </p:embeddedFont>
    <p:embeddedFont>
      <p:font typeface="Cormorant Garamond Medium Bold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Libre Baskerville Italics" panose="020B0604020202020204" charset="0"/>
      <p:regular r:id="rId19"/>
    </p:embeddedFont>
    <p:embeddedFont>
      <p:font typeface="The Seasons Light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29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43300" y="2353080"/>
            <a:ext cx="8458999" cy="5352239"/>
          </a:xfrm>
          <a:custGeom>
            <a:avLst/>
            <a:gdLst/>
            <a:ahLst/>
            <a:cxnLst/>
            <a:rect l="l" t="t" r="r" b="b"/>
            <a:pathLst>
              <a:path w="8458999" h="5352239">
                <a:moveTo>
                  <a:pt x="0" y="0"/>
                </a:moveTo>
                <a:lnTo>
                  <a:pt x="8459000" y="0"/>
                </a:lnTo>
                <a:lnTo>
                  <a:pt x="8459000" y="5352240"/>
                </a:lnTo>
                <a:lnTo>
                  <a:pt x="0" y="5352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79589">
            <a:off x="1082302" y="398928"/>
            <a:ext cx="2026210" cy="2567778"/>
          </a:xfrm>
          <a:custGeom>
            <a:avLst/>
            <a:gdLst/>
            <a:ahLst/>
            <a:cxnLst/>
            <a:rect l="l" t="t" r="r" b="b"/>
            <a:pathLst>
              <a:path w="2026210" h="2567778">
                <a:moveTo>
                  <a:pt x="0" y="0"/>
                </a:moveTo>
                <a:lnTo>
                  <a:pt x="2026211" y="0"/>
                </a:lnTo>
                <a:lnTo>
                  <a:pt x="2026211" y="2567778"/>
                </a:lnTo>
                <a:lnTo>
                  <a:pt x="0" y="2567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198608">
            <a:off x="4911066" y="7081626"/>
            <a:ext cx="1830361" cy="2319582"/>
          </a:xfrm>
          <a:custGeom>
            <a:avLst/>
            <a:gdLst/>
            <a:ahLst/>
            <a:cxnLst/>
            <a:rect l="l" t="t" r="r" b="b"/>
            <a:pathLst>
              <a:path w="1830361" h="2319582">
                <a:moveTo>
                  <a:pt x="0" y="0"/>
                </a:moveTo>
                <a:lnTo>
                  <a:pt x="1830362" y="0"/>
                </a:lnTo>
                <a:lnTo>
                  <a:pt x="1830362" y="2319582"/>
                </a:lnTo>
                <a:lnTo>
                  <a:pt x="0" y="2319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274" y="8983500"/>
            <a:ext cx="2311142" cy="831048"/>
          </a:xfrm>
          <a:custGeom>
            <a:avLst/>
            <a:gdLst/>
            <a:ahLst/>
            <a:cxnLst/>
            <a:rect l="l" t="t" r="r" b="b"/>
            <a:pathLst>
              <a:path w="2311142" h="831048">
                <a:moveTo>
                  <a:pt x="0" y="0"/>
                </a:moveTo>
                <a:lnTo>
                  <a:pt x="2311142" y="0"/>
                </a:lnTo>
                <a:lnTo>
                  <a:pt x="2311142" y="831048"/>
                </a:lnTo>
                <a:lnTo>
                  <a:pt x="0" y="831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31720" y="4813866"/>
            <a:ext cx="3108960" cy="3251200"/>
          </a:xfrm>
          <a:custGeom>
            <a:avLst/>
            <a:gdLst/>
            <a:ahLst/>
            <a:cxnLst/>
            <a:rect l="l" t="t" r="r" b="b"/>
            <a:pathLst>
              <a:path w="3108960" h="3251200">
                <a:moveTo>
                  <a:pt x="0" y="0"/>
                </a:moveTo>
                <a:lnTo>
                  <a:pt x="3108960" y="0"/>
                </a:lnTo>
                <a:lnTo>
                  <a:pt x="3108960" y="3251200"/>
                </a:lnTo>
                <a:lnTo>
                  <a:pt x="0" y="3251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10080" y="2691027"/>
            <a:ext cx="5452904" cy="1692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2"/>
              </a:lnSpc>
            </a:pPr>
            <a:r>
              <a:rPr lang="en-US" sz="6085" spc="967" dirty="0">
                <a:solidFill>
                  <a:srgbClr val="373434"/>
                </a:solidFill>
                <a:latin typeface="The Seasons Light"/>
              </a:rPr>
              <a:t>RECEPTION PACKAGES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1845" y="4240582"/>
            <a:ext cx="4968709" cy="258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542" spc="579">
                <a:solidFill>
                  <a:srgbClr val="373434"/>
                </a:solidFill>
                <a:latin typeface="Cormorant Garamond Medium Bold"/>
              </a:rPr>
              <a:t>AVIATOR HOTEL &amp; SUITES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2883" y="315630"/>
            <a:ext cx="5786633" cy="1352625"/>
          </a:xfrm>
          <a:custGeom>
            <a:avLst/>
            <a:gdLst/>
            <a:ahLst/>
            <a:cxnLst/>
            <a:rect l="l" t="t" r="r" b="b"/>
            <a:pathLst>
              <a:path w="5786633" h="1352625">
                <a:moveTo>
                  <a:pt x="0" y="0"/>
                </a:moveTo>
                <a:lnTo>
                  <a:pt x="5786634" y="0"/>
                </a:lnTo>
                <a:lnTo>
                  <a:pt x="5786634" y="1352625"/>
                </a:lnTo>
                <a:lnTo>
                  <a:pt x="0" y="1352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54468"/>
            <a:ext cx="7772400" cy="971076"/>
            <a:chOff x="0" y="221234"/>
            <a:chExt cx="10363200" cy="1294768"/>
          </a:xfrm>
        </p:grpSpPr>
        <p:sp>
          <p:nvSpPr>
            <p:cNvPr id="4" name="TextBox 4"/>
            <p:cNvSpPr txBox="1"/>
            <p:nvPr/>
          </p:nvSpPr>
          <p:spPr>
            <a:xfrm>
              <a:off x="0" y="221234"/>
              <a:ext cx="10363200" cy="655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3"/>
                </a:lnSpc>
              </a:pPr>
              <a:r>
                <a:rPr lang="en-US" sz="3375" spc="658" dirty="0">
                  <a:solidFill>
                    <a:srgbClr val="000000"/>
                  </a:solidFill>
                  <a:latin typeface="Libre Baskerville Italics"/>
                </a:rPr>
                <a:t>THE CLASSIC PACKAGE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76621"/>
              <a:ext cx="10363200" cy="239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50" spc="443" dirty="0">
                  <a:solidFill>
                    <a:srgbClr val="000000"/>
                  </a:solidFill>
                  <a:latin typeface="League Spartan"/>
                </a:rPr>
                <a:t>(AVAILABLE FRIDAY, SATURDAY AFTERNOONS &amp; SUNDAYS)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0500" y="2520127"/>
            <a:ext cx="7391399" cy="7045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b="1" dirty="0">
                <a:solidFill>
                  <a:srgbClr val="000000"/>
                </a:solidFill>
                <a:latin typeface="Copperplate Gothic 29 AB"/>
              </a:rPr>
              <a:t>Choice of Plated or Buffet Dinner (One Entrée)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Five Hour Reception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Five Hour Cash Bar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Champagne Toast for Wedding Party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Complimentary Cake Cutting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Complimentary Tasting for up to Four Guests</a:t>
            </a:r>
          </a:p>
          <a:p>
            <a:pPr algn="ctr">
              <a:lnSpc>
                <a:spcPts val="3080"/>
              </a:lnSpc>
            </a:pPr>
            <a:endParaRPr lang="en-US" i="1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3080"/>
              </a:lnSpc>
            </a:pPr>
            <a:r>
              <a:rPr lang="en-US" i="1" dirty="0">
                <a:solidFill>
                  <a:srgbClr val="000000"/>
                </a:solidFill>
                <a:latin typeface="Copperplate Gothic 29 AB"/>
              </a:rPr>
              <a:t>Discounted Suite for Bride &amp; Groom with Champagne</a:t>
            </a:r>
          </a:p>
          <a:p>
            <a:pPr algn="ctr">
              <a:lnSpc>
                <a:spcPts val="3080"/>
              </a:lnSpc>
            </a:pPr>
            <a:r>
              <a:rPr lang="en-US" i="1" dirty="0">
                <a:solidFill>
                  <a:srgbClr val="000000"/>
                </a:solidFill>
                <a:latin typeface="Copperplate Gothic 29 AB"/>
              </a:rPr>
              <a:t>Discounted Guest Room Rates</a:t>
            </a:r>
          </a:p>
          <a:p>
            <a:pPr algn="ctr">
              <a:lnSpc>
                <a:spcPts val="3080"/>
              </a:lnSpc>
            </a:pPr>
            <a:endParaRPr lang="en-US" sz="1600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3080"/>
              </a:lnSpc>
            </a:pPr>
            <a:r>
              <a:rPr lang="en-US" sz="1600" dirty="0">
                <a:solidFill>
                  <a:srgbClr val="000000"/>
                </a:solidFill>
                <a:latin typeface="Copperplate Gothic 29 AB"/>
              </a:rPr>
              <a:t>(Package includes Votive centerpieces, Tuscan Swirl Table Tops, Elevated Head Table, Cake Table, Gift Table, DJ Table &amp; Place-card Table &amp; Dance Floor)</a:t>
            </a:r>
          </a:p>
          <a:p>
            <a:pPr algn="ctr">
              <a:lnSpc>
                <a:spcPts val="3080"/>
              </a:lnSpc>
            </a:pPr>
            <a:endParaRPr lang="en-US" sz="2200" u="sng" dirty="0">
              <a:solidFill>
                <a:srgbClr val="000000"/>
              </a:solidFill>
              <a:latin typeface="Canva Sans Bold Italics"/>
            </a:endParaRPr>
          </a:p>
          <a:p>
            <a:pPr algn="ctr">
              <a:lnSpc>
                <a:spcPts val="3080"/>
              </a:lnSpc>
            </a:pPr>
            <a:r>
              <a:rPr lang="en-US" sz="2200" u="sng" dirty="0">
                <a:solidFill>
                  <a:srgbClr val="000000"/>
                </a:solidFill>
                <a:latin typeface="Canva Sans Bold Italics"/>
              </a:rPr>
              <a:t>$29.95 per guest</a:t>
            </a:r>
          </a:p>
          <a:p>
            <a:pPr algn="ctr">
              <a:lnSpc>
                <a:spcPts val="3080"/>
              </a:lnSpc>
            </a:pPr>
            <a:r>
              <a:rPr lang="en-US" sz="2200" u="sng" dirty="0">
                <a:solidFill>
                  <a:srgbClr val="000000"/>
                </a:solidFill>
                <a:latin typeface="Canva Sans Bold Italics"/>
              </a:rPr>
              <a:t>Saturday Events Must Conclude by 3 PM</a:t>
            </a:r>
          </a:p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000000"/>
                </a:solidFill>
                <a:latin typeface="Canva Sans"/>
              </a:rPr>
              <a:t>Other Restrictions May Apply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D931D-31F5-A03A-9808-71D1684B1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90" y="9565517"/>
            <a:ext cx="6291617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2883" y="315630"/>
            <a:ext cx="5786633" cy="1352625"/>
          </a:xfrm>
          <a:custGeom>
            <a:avLst/>
            <a:gdLst/>
            <a:ahLst/>
            <a:cxnLst/>
            <a:rect l="l" t="t" r="r" b="b"/>
            <a:pathLst>
              <a:path w="5786633" h="1352625">
                <a:moveTo>
                  <a:pt x="0" y="0"/>
                </a:moveTo>
                <a:lnTo>
                  <a:pt x="5786634" y="0"/>
                </a:lnTo>
                <a:lnTo>
                  <a:pt x="5786634" y="1352625"/>
                </a:lnTo>
                <a:lnTo>
                  <a:pt x="0" y="1352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807593"/>
            <a:ext cx="7772400" cy="48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3375" spc="658" dirty="0">
                <a:solidFill>
                  <a:srgbClr val="000000"/>
                </a:solidFill>
                <a:latin typeface="Libre Baskerville Italics"/>
              </a:rPr>
              <a:t>THE SILVER PACKAGE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2246" y="1981200"/>
            <a:ext cx="7307906" cy="7045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400" b="1" dirty="0">
                <a:solidFill>
                  <a:srgbClr val="000000"/>
                </a:solidFill>
                <a:latin typeface="Copperplate Gothic 29 AB"/>
              </a:rPr>
              <a:t>Choice of Plated or Buffet Dinner </a:t>
            </a:r>
          </a:p>
          <a:p>
            <a:pPr algn="ctr">
              <a:lnSpc>
                <a:spcPts val="3080"/>
              </a:lnSpc>
            </a:pPr>
            <a:r>
              <a:rPr lang="en-US" sz="2400" b="1" dirty="0">
                <a:solidFill>
                  <a:srgbClr val="000000"/>
                </a:solidFill>
                <a:latin typeface="Copperplate Gothic 29 AB"/>
              </a:rPr>
              <a:t>(One Entrée &amp; two Sides)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Five Hour Reception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Five Hours of Open Bar (House Brands)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Champagne Toast for Wedding Party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Complimentary Cake Cutting</a:t>
            </a:r>
          </a:p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000000"/>
                </a:solidFill>
                <a:latin typeface="Copperplate Gothic 29 AB"/>
              </a:rPr>
              <a:t>Complimentary Tasting for up to Four Guests</a:t>
            </a:r>
          </a:p>
          <a:p>
            <a:pPr algn="ctr">
              <a:lnSpc>
                <a:spcPts val="3080"/>
              </a:lnSpc>
            </a:pPr>
            <a:endParaRPr lang="en-US" i="1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3080"/>
              </a:lnSpc>
            </a:pPr>
            <a:r>
              <a:rPr lang="en-US" i="1" dirty="0">
                <a:solidFill>
                  <a:srgbClr val="000000"/>
                </a:solidFill>
                <a:latin typeface="Copperplate Gothic 29 AB"/>
              </a:rPr>
              <a:t>Discounted Suite for Bride &amp; Groom with Champagne</a:t>
            </a:r>
          </a:p>
          <a:p>
            <a:pPr algn="ctr">
              <a:lnSpc>
                <a:spcPts val="3080"/>
              </a:lnSpc>
            </a:pPr>
            <a:r>
              <a:rPr lang="en-US" i="1" dirty="0">
                <a:solidFill>
                  <a:srgbClr val="000000"/>
                </a:solidFill>
                <a:latin typeface="Copperplate Gothic 29 AB"/>
              </a:rPr>
              <a:t>Discounted Guest Room Rates</a:t>
            </a:r>
          </a:p>
          <a:p>
            <a:pPr algn="ctr">
              <a:lnSpc>
                <a:spcPts val="3080"/>
              </a:lnSpc>
            </a:pPr>
            <a:endParaRPr lang="en-US" sz="1400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3080"/>
              </a:lnSpc>
            </a:pPr>
            <a:r>
              <a:rPr lang="en-US" sz="1400" dirty="0">
                <a:solidFill>
                  <a:srgbClr val="000000"/>
                </a:solidFill>
                <a:latin typeface="Copperplate Gothic 29 AB"/>
              </a:rPr>
              <a:t>(Package includes Votive centerpieces, Tuscan Swirl Table Tops, Ivory chair covers &amp; sashes, Elevated Head </a:t>
            </a:r>
            <a:r>
              <a:rPr lang="en-US" sz="1400" dirty="0" err="1">
                <a:solidFill>
                  <a:srgbClr val="000000"/>
                </a:solidFill>
                <a:latin typeface="Copperplate Gothic 29 AB"/>
              </a:rPr>
              <a:t>Table,Cake</a:t>
            </a:r>
            <a:r>
              <a:rPr lang="en-US" sz="1400" dirty="0">
                <a:solidFill>
                  <a:srgbClr val="000000"/>
                </a:solidFill>
                <a:latin typeface="Copperplate Gothic 29 AB"/>
              </a:rPr>
              <a:t> Table, Gift Table, DJ Table &amp; Place-card Table &amp; Dance Floor)</a:t>
            </a:r>
          </a:p>
          <a:p>
            <a:pPr algn="ctr">
              <a:lnSpc>
                <a:spcPts val="3080"/>
              </a:lnSpc>
            </a:pPr>
            <a:endParaRPr lang="en-US" sz="2200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3080"/>
              </a:lnSpc>
            </a:pPr>
            <a:r>
              <a:rPr lang="en-US" sz="2200" u="sng" dirty="0">
                <a:solidFill>
                  <a:srgbClr val="000000"/>
                </a:solidFill>
                <a:latin typeface="Canva Sans Bold Italics"/>
              </a:rPr>
              <a:t>Saturday - $39.95 per guest</a:t>
            </a:r>
          </a:p>
          <a:p>
            <a:pPr algn="ctr">
              <a:lnSpc>
                <a:spcPts val="3080"/>
              </a:lnSpc>
            </a:pPr>
            <a:r>
              <a:rPr lang="en-US" sz="2200" u="sng" dirty="0">
                <a:solidFill>
                  <a:srgbClr val="000000"/>
                </a:solidFill>
                <a:latin typeface="Canva Sans Bold Italics"/>
              </a:rPr>
              <a:t>Sunday &amp; Friday - $37.95 per guest</a:t>
            </a:r>
          </a:p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000000"/>
                </a:solidFill>
                <a:latin typeface="Canva Sans"/>
              </a:rPr>
              <a:t>Other Restrictions May Apply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0132-C058-04AE-FFB9-A2C0739C2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90" y="9505005"/>
            <a:ext cx="6291617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2883" y="315630"/>
            <a:ext cx="5786633" cy="1352625"/>
          </a:xfrm>
          <a:custGeom>
            <a:avLst/>
            <a:gdLst/>
            <a:ahLst/>
            <a:cxnLst/>
            <a:rect l="l" t="t" r="r" b="b"/>
            <a:pathLst>
              <a:path w="5786633" h="1352625">
                <a:moveTo>
                  <a:pt x="0" y="0"/>
                </a:moveTo>
                <a:lnTo>
                  <a:pt x="5786634" y="0"/>
                </a:lnTo>
                <a:lnTo>
                  <a:pt x="5786634" y="1352625"/>
                </a:lnTo>
                <a:lnTo>
                  <a:pt x="0" y="1352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885470"/>
            <a:ext cx="7772400" cy="48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3375" spc="658" dirty="0">
                <a:solidFill>
                  <a:srgbClr val="000000"/>
                </a:solidFill>
                <a:latin typeface="Libre Baskerville Italics"/>
              </a:rPr>
              <a:t>THE GOLD PACKAGE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" y="1837086"/>
            <a:ext cx="7772400" cy="735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400" b="1" dirty="0">
                <a:solidFill>
                  <a:srgbClr val="000000"/>
                </a:solidFill>
                <a:latin typeface="Copperplate Gothic 29 AB"/>
              </a:rPr>
              <a:t>Choice of Plated ( Two Entrees &amp; Two Sides) or </a:t>
            </a:r>
          </a:p>
          <a:p>
            <a:pPr algn="ctr">
              <a:lnSpc>
                <a:spcPts val="2891"/>
              </a:lnSpc>
            </a:pPr>
            <a:r>
              <a:rPr lang="en-US" sz="2400" b="1" dirty="0">
                <a:solidFill>
                  <a:srgbClr val="000000"/>
                </a:solidFill>
                <a:latin typeface="Copperplate Gothic 29 AB"/>
              </a:rPr>
              <a:t>Buffet Dinner (two Entrées &amp; Three Sides)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Five Hour Reception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Five Hours of Open Bar (House Brands)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Champagne Toast for Wedding Party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Complimentary Cake Cutting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Complimentary Tasting for up to Four Guests</a:t>
            </a:r>
          </a:p>
          <a:p>
            <a:pPr algn="ctr">
              <a:lnSpc>
                <a:spcPts val="2891"/>
              </a:lnSpc>
            </a:pPr>
            <a:endParaRPr lang="en-US" i="1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2891"/>
              </a:lnSpc>
            </a:pPr>
            <a:r>
              <a:rPr lang="en-US" i="1" dirty="0">
                <a:solidFill>
                  <a:srgbClr val="000000"/>
                </a:solidFill>
                <a:latin typeface="Copperplate Gothic 29 AB"/>
              </a:rPr>
              <a:t>complimentary Suite for Bride &amp; Groom with Champagne &amp; breakfast</a:t>
            </a:r>
          </a:p>
          <a:p>
            <a:pPr algn="ctr">
              <a:lnSpc>
                <a:spcPts val="2891"/>
              </a:lnSpc>
            </a:pPr>
            <a:r>
              <a:rPr lang="en-US" i="1" dirty="0">
                <a:solidFill>
                  <a:srgbClr val="000000"/>
                </a:solidFill>
                <a:latin typeface="Copperplate Gothic 29 AB"/>
              </a:rPr>
              <a:t>complimentary morning or evening use of bridal salon</a:t>
            </a:r>
          </a:p>
          <a:p>
            <a:pPr algn="ctr">
              <a:lnSpc>
                <a:spcPts val="2891"/>
              </a:lnSpc>
            </a:pPr>
            <a:r>
              <a:rPr lang="en-US" dirty="0">
                <a:solidFill>
                  <a:srgbClr val="000000"/>
                </a:solidFill>
                <a:latin typeface="Copperplate Gothic 29 AB"/>
              </a:rPr>
              <a:t>Discounted Guest Room Rates</a:t>
            </a:r>
          </a:p>
          <a:p>
            <a:pPr algn="ctr">
              <a:lnSpc>
                <a:spcPts val="2891"/>
              </a:lnSpc>
            </a:pPr>
            <a:r>
              <a:rPr lang="en-US" dirty="0">
                <a:solidFill>
                  <a:srgbClr val="000000"/>
                </a:solidFill>
                <a:latin typeface="Copperplate Gothic 29 AB"/>
              </a:rPr>
              <a:t>Five hour </a:t>
            </a:r>
            <a:r>
              <a:rPr lang="en-US" dirty="0" err="1">
                <a:solidFill>
                  <a:srgbClr val="000000"/>
                </a:solidFill>
                <a:latin typeface="Copperplate Gothic 29 AB"/>
              </a:rPr>
              <a:t>dj</a:t>
            </a:r>
            <a:r>
              <a:rPr lang="en-US" dirty="0">
                <a:solidFill>
                  <a:srgbClr val="000000"/>
                </a:solidFill>
                <a:latin typeface="Copperplate Gothic 29 AB"/>
              </a:rPr>
              <a:t> service by rockstar </a:t>
            </a:r>
            <a:r>
              <a:rPr lang="en-US" dirty="0" err="1">
                <a:solidFill>
                  <a:srgbClr val="000000"/>
                </a:solidFill>
                <a:latin typeface="Copperplate Gothic 29 AB"/>
              </a:rPr>
              <a:t>dj</a:t>
            </a:r>
            <a:endParaRPr lang="en-US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3022"/>
              </a:lnSpc>
            </a:pPr>
            <a:endParaRPr lang="en-US" sz="1400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3022"/>
              </a:lnSpc>
            </a:pPr>
            <a:r>
              <a:rPr lang="en-US" sz="1400" dirty="0">
                <a:solidFill>
                  <a:srgbClr val="000000"/>
                </a:solidFill>
                <a:latin typeface="Copperplate Gothic 29 AB"/>
              </a:rPr>
              <a:t>(Package includes Votive centerpieces, Tuscan Swirl Table Tops, Ivory chair covers &amp; sashes, Elevated Head Table, Cake Table, Gift Table, DJ Table &amp; Place-card Table &amp; Dance Floor)</a:t>
            </a:r>
          </a:p>
          <a:p>
            <a:pPr algn="ctr">
              <a:lnSpc>
                <a:spcPts val="3022"/>
              </a:lnSpc>
            </a:pPr>
            <a:endParaRPr lang="en-US" sz="2065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2759"/>
              </a:lnSpc>
            </a:pPr>
            <a:r>
              <a:rPr lang="en-US" sz="1971" u="sng" dirty="0">
                <a:solidFill>
                  <a:srgbClr val="000000"/>
                </a:solidFill>
                <a:latin typeface="Canva Sans Bold Italics"/>
              </a:rPr>
              <a:t>Saturday - $49.95 per guest</a:t>
            </a:r>
          </a:p>
          <a:p>
            <a:pPr algn="ctr">
              <a:lnSpc>
                <a:spcPts val="2759"/>
              </a:lnSpc>
            </a:pPr>
            <a:r>
              <a:rPr lang="en-US" sz="1971" u="sng" dirty="0">
                <a:solidFill>
                  <a:srgbClr val="000000"/>
                </a:solidFill>
                <a:latin typeface="Canva Sans Bold Italics"/>
              </a:rPr>
              <a:t>Sunday &amp; Friday - $47.95 per guest</a:t>
            </a:r>
          </a:p>
          <a:p>
            <a:pPr algn="ctr">
              <a:lnSpc>
                <a:spcPts val="2102"/>
              </a:lnSpc>
            </a:pPr>
            <a:r>
              <a:rPr lang="en-US" sz="1501" dirty="0">
                <a:solidFill>
                  <a:srgbClr val="000000"/>
                </a:solidFill>
                <a:latin typeface="Canva Sans"/>
              </a:rPr>
              <a:t>Other Restrictions May Apply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130F8-0DF3-A8C9-4AA5-13384399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90" y="9582871"/>
            <a:ext cx="6291617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2883" y="315630"/>
            <a:ext cx="5786633" cy="1352625"/>
          </a:xfrm>
          <a:custGeom>
            <a:avLst/>
            <a:gdLst/>
            <a:ahLst/>
            <a:cxnLst/>
            <a:rect l="l" t="t" r="r" b="b"/>
            <a:pathLst>
              <a:path w="5786633" h="1352625">
                <a:moveTo>
                  <a:pt x="0" y="0"/>
                </a:moveTo>
                <a:lnTo>
                  <a:pt x="5786634" y="0"/>
                </a:lnTo>
                <a:lnTo>
                  <a:pt x="5786634" y="1352625"/>
                </a:lnTo>
                <a:lnTo>
                  <a:pt x="0" y="1352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" y="838200"/>
            <a:ext cx="7772400" cy="48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3375" spc="658" dirty="0">
                <a:solidFill>
                  <a:srgbClr val="000000"/>
                </a:solidFill>
                <a:latin typeface="Libre Baskerville Italics"/>
              </a:rPr>
              <a:t>THE DIAMOND PACKAGE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" y="1568703"/>
            <a:ext cx="7772400" cy="803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400" b="1" dirty="0">
                <a:solidFill>
                  <a:srgbClr val="000000"/>
                </a:solidFill>
                <a:latin typeface="Copperplate Gothic 29 AB"/>
              </a:rPr>
              <a:t>Choice of Plated ( Two Entrees &amp; Two Sides) or </a:t>
            </a:r>
          </a:p>
          <a:p>
            <a:pPr algn="ctr">
              <a:lnSpc>
                <a:spcPts val="2891"/>
              </a:lnSpc>
            </a:pPr>
            <a:r>
              <a:rPr lang="en-US" sz="2400" b="1" dirty="0">
                <a:solidFill>
                  <a:srgbClr val="000000"/>
                </a:solidFill>
                <a:latin typeface="Copperplate Gothic 29 AB"/>
              </a:rPr>
              <a:t>Buffet Dinner (two Entrées &amp; Three Sides)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Five Hour Reception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Five Hours of Open Bar (call Brands)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Champagne Toast for Wedding Party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Complimentary Cake Cutting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Complimentary Tasting for up to Four Guests</a:t>
            </a:r>
          </a:p>
          <a:p>
            <a:pPr algn="ctr">
              <a:lnSpc>
                <a:spcPts val="2891"/>
              </a:lnSpc>
            </a:pPr>
            <a:r>
              <a:rPr lang="en-US" sz="2065" dirty="0">
                <a:solidFill>
                  <a:srgbClr val="000000"/>
                </a:solidFill>
                <a:latin typeface="Copperplate Gothic 29 AB"/>
              </a:rPr>
              <a:t>domestic cheese &amp; crudités display</a:t>
            </a:r>
          </a:p>
          <a:p>
            <a:pPr algn="ctr">
              <a:lnSpc>
                <a:spcPts val="2891"/>
              </a:lnSpc>
            </a:pPr>
            <a:endParaRPr lang="en-US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2891"/>
              </a:lnSpc>
            </a:pPr>
            <a:r>
              <a:rPr lang="en-US" sz="1600" dirty="0">
                <a:solidFill>
                  <a:srgbClr val="000000"/>
                </a:solidFill>
                <a:latin typeface="Copperplate Gothic 29 AB"/>
              </a:rPr>
              <a:t>Complimentary Suite for Bride &amp; Groom with Champagne &amp; breakfast</a:t>
            </a:r>
          </a:p>
          <a:p>
            <a:pPr algn="ctr">
              <a:lnSpc>
                <a:spcPts val="2891"/>
              </a:lnSpc>
            </a:pPr>
            <a:r>
              <a:rPr lang="en-US" sz="1600" dirty="0">
                <a:solidFill>
                  <a:srgbClr val="000000"/>
                </a:solidFill>
                <a:latin typeface="Copperplate Gothic 29 AB"/>
              </a:rPr>
              <a:t>complimentary morning or evening use of bridal salon</a:t>
            </a:r>
          </a:p>
          <a:p>
            <a:pPr algn="ctr">
              <a:lnSpc>
                <a:spcPts val="2891"/>
              </a:lnSpc>
            </a:pPr>
            <a:endParaRPr lang="en-US" sz="1600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2891"/>
              </a:lnSpc>
            </a:pPr>
            <a:r>
              <a:rPr lang="en-US" sz="1600" dirty="0">
                <a:solidFill>
                  <a:srgbClr val="000000"/>
                </a:solidFill>
                <a:latin typeface="Copperplate Gothic 29 AB"/>
              </a:rPr>
              <a:t>Discounted Guest Room Rates</a:t>
            </a:r>
          </a:p>
          <a:p>
            <a:pPr algn="ctr">
              <a:lnSpc>
                <a:spcPts val="2891"/>
              </a:lnSpc>
            </a:pPr>
            <a:r>
              <a:rPr lang="en-US" sz="1600" dirty="0">
                <a:solidFill>
                  <a:srgbClr val="000000"/>
                </a:solidFill>
                <a:latin typeface="Copperplate Gothic 29 AB"/>
              </a:rPr>
              <a:t>Five hour </a:t>
            </a:r>
            <a:r>
              <a:rPr lang="en-US" sz="1600" dirty="0" err="1">
                <a:solidFill>
                  <a:srgbClr val="000000"/>
                </a:solidFill>
                <a:latin typeface="Copperplate Gothic 29 AB"/>
              </a:rPr>
              <a:t>dj</a:t>
            </a:r>
            <a:r>
              <a:rPr lang="en-US" sz="1600" dirty="0">
                <a:solidFill>
                  <a:srgbClr val="000000"/>
                </a:solidFill>
                <a:latin typeface="Copperplate Gothic 29 AB"/>
              </a:rPr>
              <a:t> service by Rockstar </a:t>
            </a:r>
            <a:r>
              <a:rPr lang="en-US" sz="1600" dirty="0" err="1">
                <a:solidFill>
                  <a:srgbClr val="000000"/>
                </a:solidFill>
                <a:latin typeface="Copperplate Gothic 29 AB"/>
              </a:rPr>
              <a:t>dj</a:t>
            </a:r>
            <a:r>
              <a:rPr lang="en-US" sz="1600" dirty="0">
                <a:solidFill>
                  <a:srgbClr val="000000"/>
                </a:solidFill>
                <a:latin typeface="Copperplate Gothic 29 AB"/>
              </a:rPr>
              <a:t> &amp; LED lighting</a:t>
            </a:r>
          </a:p>
          <a:p>
            <a:pPr algn="ctr">
              <a:lnSpc>
                <a:spcPts val="2891"/>
              </a:lnSpc>
            </a:pPr>
            <a:endParaRPr lang="en-US" sz="1400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2891"/>
              </a:lnSpc>
            </a:pPr>
            <a:r>
              <a:rPr lang="en-US" sz="1400" dirty="0">
                <a:solidFill>
                  <a:srgbClr val="000000"/>
                </a:solidFill>
                <a:latin typeface="Copperplate Gothic 29 AB"/>
              </a:rPr>
              <a:t>(Package includes Votive centerpieces, Tuscan Swirl Table Tops, Ivory chair covers &amp; sashes, Elevated Head Table ,Cake Table, Gift Table, DJ Table &amp; Place-card Table &amp; Dance Floor)</a:t>
            </a:r>
          </a:p>
          <a:p>
            <a:pPr algn="ctr">
              <a:lnSpc>
                <a:spcPts val="2891"/>
              </a:lnSpc>
            </a:pPr>
            <a:endParaRPr lang="en-US" dirty="0">
              <a:solidFill>
                <a:srgbClr val="000000"/>
              </a:solidFill>
              <a:latin typeface="Copperplate Gothic 29 AB"/>
            </a:endParaRPr>
          </a:p>
          <a:p>
            <a:pPr algn="ctr">
              <a:lnSpc>
                <a:spcPts val="2759"/>
              </a:lnSpc>
            </a:pPr>
            <a:r>
              <a:rPr lang="en-US" sz="1971" u="sng" dirty="0">
                <a:solidFill>
                  <a:srgbClr val="000000"/>
                </a:solidFill>
                <a:latin typeface="Canva Sans Bold Italics"/>
              </a:rPr>
              <a:t>Saturday - $60.95 per guest</a:t>
            </a:r>
          </a:p>
          <a:p>
            <a:pPr algn="ctr">
              <a:lnSpc>
                <a:spcPts val="2759"/>
              </a:lnSpc>
            </a:pPr>
            <a:r>
              <a:rPr lang="en-US" sz="1971" u="sng" dirty="0">
                <a:solidFill>
                  <a:srgbClr val="000000"/>
                </a:solidFill>
                <a:latin typeface="Canva Sans Bold Italics"/>
              </a:rPr>
              <a:t>Sunday &amp; Friday - $58.95 per guest</a:t>
            </a:r>
          </a:p>
          <a:p>
            <a:pPr algn="ctr">
              <a:lnSpc>
                <a:spcPts val="2102"/>
              </a:lnSpc>
            </a:pPr>
            <a:r>
              <a:rPr lang="en-US" sz="1501" dirty="0">
                <a:solidFill>
                  <a:srgbClr val="000000"/>
                </a:solidFill>
                <a:latin typeface="Canva Sans"/>
              </a:rPr>
              <a:t>Other Restrictions May Apply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F9B79-A5A6-CC95-9522-EB0086DA9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83" y="9582871"/>
            <a:ext cx="6291617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000" y="386929"/>
            <a:ext cx="5786633" cy="1352625"/>
          </a:xfrm>
          <a:custGeom>
            <a:avLst/>
            <a:gdLst/>
            <a:ahLst/>
            <a:cxnLst/>
            <a:rect l="l" t="t" r="r" b="b"/>
            <a:pathLst>
              <a:path w="5786633" h="1352625">
                <a:moveTo>
                  <a:pt x="0" y="0"/>
                </a:moveTo>
                <a:lnTo>
                  <a:pt x="5786634" y="0"/>
                </a:lnTo>
                <a:lnTo>
                  <a:pt x="5786634" y="1352625"/>
                </a:lnTo>
                <a:lnTo>
                  <a:pt x="0" y="1352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/>
            <a:r>
              <a:rPr lang="en-US" sz="4400" dirty="0">
                <a:latin typeface="Libre Baskerville Italics" panose="020B0604020202020204" charset="0"/>
              </a:rPr>
              <a:t>Menu options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DD9F8-680D-BE6F-5204-6D7CD8031737}"/>
              </a:ext>
            </a:extLst>
          </p:cNvPr>
          <p:cNvSpPr txBox="1"/>
          <p:nvPr/>
        </p:nvSpPr>
        <p:spPr>
          <a:xfrm>
            <a:off x="170444" y="1755110"/>
            <a:ext cx="7467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pperplate Gothic 29 AB" panose="020B0604020202020204" charset="0"/>
              </a:rPr>
              <a:t>Dinner Salads</a:t>
            </a:r>
          </a:p>
          <a:p>
            <a:endParaRPr lang="en-US" sz="11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Garden Salad</a:t>
            </a:r>
          </a:p>
          <a:p>
            <a:pPr algn="ctr"/>
            <a:r>
              <a:rPr lang="en-US" sz="1100" dirty="0">
                <a:latin typeface="Copperplate Gothic 29 AB" panose="020B0604020202020204" charset="0"/>
              </a:rPr>
              <a:t>Mixed Greens, Tomatoes, Carrots, Cucumbers &amp; Red Cabbage with Ranch &amp; Italian dressing</a:t>
            </a:r>
          </a:p>
          <a:p>
            <a:pPr algn="ctr"/>
            <a:endParaRPr lang="en-US" sz="11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Caesar Salad</a:t>
            </a:r>
          </a:p>
          <a:p>
            <a:pPr algn="ctr"/>
            <a:r>
              <a:rPr lang="en-US" sz="1100" dirty="0">
                <a:latin typeface="Copperplate Gothic 29 AB" panose="020B0604020202020204" charset="0"/>
              </a:rPr>
              <a:t>Hearts of Romaine, Croutons &amp; Shredded Parmesan Cheese tossed in Caesar Dressing</a:t>
            </a:r>
          </a:p>
          <a:p>
            <a:pPr algn="ctr"/>
            <a:endParaRPr lang="en-US" sz="11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St. Louis Salad</a:t>
            </a:r>
          </a:p>
          <a:p>
            <a:pPr algn="ctr"/>
            <a:r>
              <a:rPr lang="en-US" sz="1100" dirty="0">
                <a:latin typeface="Copperplate Gothic 29 AB" panose="020B0604020202020204" charset="0"/>
              </a:rPr>
              <a:t>Mixed Greens, Artichokes, Red Onions, Pimentos &amp; Parmesan Cheese tossed in House Dressing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8B821-C6C5-FB9D-35D5-18B999F3A7B8}"/>
              </a:ext>
            </a:extLst>
          </p:cNvPr>
          <p:cNvSpPr txBox="1"/>
          <p:nvPr/>
        </p:nvSpPr>
        <p:spPr>
          <a:xfrm>
            <a:off x="182849" y="4191000"/>
            <a:ext cx="74675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pperplate Gothic 29 AB" panose="020B0604020202020204" charset="0"/>
              </a:rPr>
              <a:t>Main Course</a:t>
            </a:r>
          </a:p>
          <a:p>
            <a:endParaRPr lang="en-US" sz="12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Chicken Puttanesca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Seared chicken breast with a tomato, olive, caper, wine and garlic sauce</a:t>
            </a:r>
          </a:p>
          <a:p>
            <a:pPr algn="ctr"/>
            <a:endParaRPr lang="en-US" sz="12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Chicken Chardonnay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Pan Seared with a Creamy White Wine Sauce</a:t>
            </a:r>
          </a:p>
          <a:p>
            <a:pPr algn="ctr"/>
            <a:endParaRPr lang="en-US" sz="12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Chicken </a:t>
            </a:r>
            <a:r>
              <a:rPr lang="en-US" sz="1400" b="1" dirty="0" err="1">
                <a:latin typeface="Copperplate Gothic 29 AB" panose="020B0604020202020204" charset="0"/>
              </a:rPr>
              <a:t>Modiga</a:t>
            </a:r>
            <a:endParaRPr lang="en-US" sz="1400" b="1" dirty="0">
              <a:latin typeface="Copperplate Gothic 29 AB" panose="020B0604020202020204" charset="0"/>
            </a:endParaRP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Breaded chicken breast seared with a white time lemon butter garlic sauce topped with fresh mushrooms and Provel cheese</a:t>
            </a:r>
          </a:p>
          <a:p>
            <a:pPr algn="ctr"/>
            <a:endParaRPr lang="en-US" sz="12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Chicken Parmesan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Topped with a Marinara Sauce &amp; Mozzarella Cheese</a:t>
            </a:r>
          </a:p>
          <a:p>
            <a:pPr algn="ctr"/>
            <a:endParaRPr lang="en-US" sz="12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Roast Beef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Slow Roasted in Au Jus sauce</a:t>
            </a:r>
          </a:p>
          <a:p>
            <a:pPr algn="ctr"/>
            <a:endParaRPr lang="en-US" sz="12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Oven Roasted Turkey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Topped with a Rich Brown Gravy</a:t>
            </a:r>
          </a:p>
          <a:p>
            <a:pPr algn="ctr"/>
            <a:endParaRPr lang="en-US" sz="1200" dirty="0">
              <a:latin typeface="Copperplate Gothic 29 AB" panose="020B0604020202020204" charset="0"/>
            </a:endParaRPr>
          </a:p>
          <a:p>
            <a:pPr algn="ctr"/>
            <a:r>
              <a:rPr lang="en-US" sz="1400" b="1" dirty="0">
                <a:latin typeface="Copperplate Gothic 29 AB" panose="020B0604020202020204" charset="0"/>
              </a:rPr>
              <a:t>Roasted Vegetable Penne Pasta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Tossed with Basil, Pesto &amp; Boursin Cheese</a:t>
            </a:r>
          </a:p>
        </p:txBody>
      </p:sp>
    </p:spTree>
    <p:extLst>
      <p:ext uri="{BB962C8B-B14F-4D97-AF65-F5344CB8AC3E}">
        <p14:creationId xmlns:p14="http://schemas.microsoft.com/office/powerpoint/2010/main" val="1433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000" y="386929"/>
            <a:ext cx="5786633" cy="1352625"/>
          </a:xfrm>
          <a:custGeom>
            <a:avLst/>
            <a:gdLst/>
            <a:ahLst/>
            <a:cxnLst/>
            <a:rect l="l" t="t" r="r" b="b"/>
            <a:pathLst>
              <a:path w="5786633" h="1352625">
                <a:moveTo>
                  <a:pt x="0" y="0"/>
                </a:moveTo>
                <a:lnTo>
                  <a:pt x="5786634" y="0"/>
                </a:lnTo>
                <a:lnTo>
                  <a:pt x="5786634" y="1352625"/>
                </a:lnTo>
                <a:lnTo>
                  <a:pt x="0" y="1352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/>
            <a:r>
              <a:rPr lang="en-US" sz="4400">
                <a:latin typeface="Libre Baskerville Italics" panose="020B0604020202020204" charset="0"/>
              </a:rPr>
              <a:t>Menu options</a:t>
            </a:r>
            <a:endParaRPr lang="en-US" sz="4400" dirty="0">
              <a:latin typeface="Libre Baskerville Italics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FDD9F8-680D-BE6F-5204-6D7CD8031737}"/>
              </a:ext>
            </a:extLst>
          </p:cNvPr>
          <p:cNvSpPr txBox="1"/>
          <p:nvPr/>
        </p:nvSpPr>
        <p:spPr>
          <a:xfrm>
            <a:off x="0" y="2438400"/>
            <a:ext cx="7467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opperplate Gothic 29 AB" panose="020B0604020202020204" charset="0"/>
              </a:rPr>
              <a:t>Dinner Sides</a:t>
            </a:r>
          </a:p>
          <a:p>
            <a:endParaRPr lang="en-US" sz="1100">
              <a:latin typeface="Copperplate Gothic 29 AB" panose="020B0604020202020204" charset="0"/>
            </a:endParaRP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r>
              <a:rPr lang="en-US" sz="1400" b="1">
                <a:latin typeface="Copperplate Gothic 29 AB" panose="020B0604020202020204" charset="0"/>
              </a:rPr>
              <a:t>Pasta Con Broccoli</a:t>
            </a: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r>
              <a:rPr lang="en-US" sz="1400" b="1">
                <a:latin typeface="Copperplate Gothic 29 AB" panose="020B0604020202020204" charset="0"/>
              </a:rPr>
              <a:t>Penne in Tomato Parmesan Cream Sauce</a:t>
            </a: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r>
              <a:rPr lang="en-US" sz="1400" b="1">
                <a:latin typeface="Copperplate Gothic 29 AB" panose="020B0604020202020204" charset="0"/>
              </a:rPr>
              <a:t>Mostaccioli</a:t>
            </a: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r>
              <a:rPr lang="en-US" sz="1400" b="1">
                <a:latin typeface="Copperplate Gothic 29 AB" panose="020B0604020202020204" charset="0"/>
              </a:rPr>
              <a:t>Chef’s Signature Mashed Potatoes</a:t>
            </a: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r>
              <a:rPr lang="en-US" sz="1400" b="1">
                <a:latin typeface="Copperplate Gothic 29 AB" panose="020B0604020202020204" charset="0"/>
              </a:rPr>
              <a:t>Sweet Kernel corn</a:t>
            </a: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r>
              <a:rPr lang="en-US" sz="1400" b="1">
                <a:latin typeface="Copperplate Gothic 29 AB" panose="020B0604020202020204" charset="0"/>
              </a:rPr>
              <a:t>Southern Style Green Beans with Caramelized onions &amp; crisp Bacon</a:t>
            </a: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r>
              <a:rPr lang="en-US" sz="1400" b="1">
                <a:latin typeface="Copperplate Gothic 29 AB" panose="020B0604020202020204" charset="0"/>
              </a:rPr>
              <a:t>Rice Pilaf</a:t>
            </a: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r>
              <a:rPr lang="en-US" sz="1400" b="1">
                <a:latin typeface="Copperplate Gothic 29 AB" panose="020B0604020202020204" charset="0"/>
              </a:rPr>
              <a:t>Seasoned Baby red Skin Potatoes</a:t>
            </a:r>
          </a:p>
          <a:p>
            <a:pPr algn="ctr"/>
            <a:endParaRPr lang="en-US" sz="1400" b="1">
              <a:latin typeface="Copperplate Gothic 29 AB" panose="020B0604020202020204" charset="0"/>
            </a:endParaRPr>
          </a:p>
          <a:p>
            <a:pPr algn="ctr"/>
            <a:endParaRPr lang="en-US" sz="1400" b="1" dirty="0">
              <a:latin typeface="Copperplate Gothic 29 AB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E406C-B674-AE47-DB40-E9B1031C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0" y="6947327"/>
            <a:ext cx="3429000" cy="26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5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3000" y="386929"/>
            <a:ext cx="5786633" cy="1352625"/>
          </a:xfrm>
          <a:custGeom>
            <a:avLst/>
            <a:gdLst/>
            <a:ahLst/>
            <a:cxnLst/>
            <a:rect l="l" t="t" r="r" b="b"/>
            <a:pathLst>
              <a:path w="5786633" h="1352625">
                <a:moveTo>
                  <a:pt x="0" y="0"/>
                </a:moveTo>
                <a:lnTo>
                  <a:pt x="5786634" y="0"/>
                </a:lnTo>
                <a:lnTo>
                  <a:pt x="5786634" y="1352625"/>
                </a:lnTo>
                <a:lnTo>
                  <a:pt x="0" y="1352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/>
            <a:r>
              <a:rPr lang="en-US" sz="4400" dirty="0">
                <a:latin typeface="Libre Baskerville Italics" panose="020B0604020202020204" charset="0"/>
              </a:rPr>
              <a:t>Entrée Options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199734"/>
            <a:ext cx="7772400" cy="219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3200" b="1" dirty="0">
                <a:solidFill>
                  <a:srgbClr val="000000"/>
                </a:solidFill>
                <a:latin typeface="Copperplate Gothic 29 AB" panose="020B0604020202020204" charset="0"/>
              </a:rPr>
              <a:t>Vegetarian Entrées</a:t>
            </a:r>
            <a:endParaRPr lang="en-US" sz="1501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891"/>
              </a:lnSpc>
            </a:pPr>
            <a:r>
              <a:rPr lang="en-US" sz="1600" b="1" i="1" dirty="0">
                <a:solidFill>
                  <a:srgbClr val="000000"/>
                </a:solidFill>
                <a:latin typeface="Copperplate Gothic 29 AB" panose="020B0604020202020204" charset="0"/>
              </a:rPr>
              <a:t>Roasted Vegetable Penne Pasta</a:t>
            </a:r>
          </a:p>
          <a:p>
            <a:pPr algn="ctr">
              <a:lnSpc>
                <a:spcPts val="2891"/>
              </a:lnSpc>
            </a:pPr>
            <a:r>
              <a:rPr lang="en-US" sz="1200" dirty="0">
                <a:solidFill>
                  <a:srgbClr val="000000"/>
                </a:solidFill>
                <a:latin typeface="Copperplate Gothic 29 AB" panose="020B0604020202020204" charset="0"/>
              </a:rPr>
              <a:t>Tossed with Basil Pesto &amp; Boursin Cheese</a:t>
            </a:r>
          </a:p>
          <a:p>
            <a:pPr algn="ctr">
              <a:lnSpc>
                <a:spcPts val="2891"/>
              </a:lnSpc>
            </a:pPr>
            <a:endParaRPr lang="en-US" sz="1501" dirty="0">
              <a:solidFill>
                <a:srgbClr val="000000"/>
              </a:solidFill>
              <a:latin typeface="Copperplate Gothic 29 AB" panose="020B0604020202020204" charset="0"/>
            </a:endParaRPr>
          </a:p>
          <a:p>
            <a:pPr algn="ctr">
              <a:lnSpc>
                <a:spcPts val="2891"/>
              </a:lnSpc>
            </a:pPr>
            <a:r>
              <a:rPr lang="en-US" sz="1600" b="1" i="1" dirty="0">
                <a:solidFill>
                  <a:srgbClr val="000000"/>
                </a:solidFill>
                <a:latin typeface="Copperplate Gothic 29 AB" panose="020B0604020202020204" charset="0"/>
              </a:rPr>
              <a:t>Portabella Mushroom</a:t>
            </a:r>
          </a:p>
          <a:p>
            <a:pPr algn="ctr">
              <a:lnSpc>
                <a:spcPts val="2891"/>
              </a:lnSpc>
            </a:pPr>
            <a:r>
              <a:rPr lang="en-US" sz="1200" dirty="0">
                <a:solidFill>
                  <a:srgbClr val="000000"/>
                </a:solidFill>
                <a:latin typeface="Copperplate Gothic 29 AB" panose="020B0604020202020204" charset="0"/>
              </a:rPr>
              <a:t>Stuffed with Creamy Spinach &amp; Artichokes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150E8-0A33-2B8C-1486-76B77F97B98B}"/>
              </a:ext>
            </a:extLst>
          </p:cNvPr>
          <p:cNvSpPr txBox="1"/>
          <p:nvPr/>
        </p:nvSpPr>
        <p:spPr>
          <a:xfrm>
            <a:off x="304800" y="5029200"/>
            <a:ext cx="7162800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3200" b="1" dirty="0">
                <a:solidFill>
                  <a:srgbClr val="000000"/>
                </a:solidFill>
                <a:latin typeface="Copperplate Gothic 29 AB" panose="020B0604020202020204" charset="0"/>
              </a:rPr>
              <a:t>Upgraded Entrées</a:t>
            </a:r>
          </a:p>
          <a:p>
            <a:pPr algn="ctr"/>
            <a:r>
              <a:rPr lang="en-US" sz="1400" dirty="0">
                <a:latin typeface="Copperplate Gothic 29 AB" panose="020B0604020202020204" charset="0"/>
              </a:rPr>
              <a:t>(Additional $9.95 per guest)</a:t>
            </a:r>
          </a:p>
          <a:p>
            <a:pPr algn="ctr"/>
            <a:endParaRPr lang="en-US" dirty="0"/>
          </a:p>
          <a:p>
            <a:pPr algn="ctr">
              <a:lnSpc>
                <a:spcPts val="2891"/>
              </a:lnSpc>
            </a:pPr>
            <a:r>
              <a:rPr lang="en-US" sz="1600" b="1" i="1" dirty="0">
                <a:solidFill>
                  <a:srgbClr val="000000"/>
                </a:solidFill>
                <a:latin typeface="Copperplate Gothic 29 AB" panose="020B0604020202020204" charset="0"/>
              </a:rPr>
              <a:t>Grilled Alaskan Salmon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Topped with a Honey Teriyaki Glaze</a:t>
            </a:r>
          </a:p>
          <a:p>
            <a:pPr algn="ctr"/>
            <a:endParaRPr lang="en-US" sz="1500" dirty="0">
              <a:latin typeface="Copperplate Gothic 29 AB" panose="020B0604020202020204" charset="0"/>
            </a:endParaRPr>
          </a:p>
          <a:p>
            <a:pPr algn="ctr">
              <a:lnSpc>
                <a:spcPts val="2891"/>
              </a:lnSpc>
            </a:pPr>
            <a:r>
              <a:rPr lang="en-US" sz="1600" b="1" i="1" dirty="0">
                <a:solidFill>
                  <a:srgbClr val="000000"/>
                </a:solidFill>
                <a:latin typeface="Copperplate Gothic 29 AB" panose="020B0604020202020204" charset="0"/>
              </a:rPr>
              <a:t>Filet Mignon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Char-Grilled with a classic Bordelaise Reduction</a:t>
            </a:r>
          </a:p>
          <a:p>
            <a:pPr algn="ctr"/>
            <a:endParaRPr lang="en-US" sz="1500" dirty="0">
              <a:latin typeface="Copperplate Gothic 29 AB" panose="020B0604020202020204" charset="0"/>
            </a:endParaRPr>
          </a:p>
          <a:p>
            <a:pPr algn="ctr">
              <a:lnSpc>
                <a:spcPts val="2891"/>
              </a:lnSpc>
            </a:pPr>
            <a:r>
              <a:rPr lang="en-US" sz="1600" b="1" i="1" dirty="0">
                <a:solidFill>
                  <a:srgbClr val="000000"/>
                </a:solidFill>
                <a:latin typeface="Copperplate Gothic 29 AB" panose="020B0604020202020204" charset="0"/>
              </a:rPr>
              <a:t>*Pork Tenderloin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Oven Roasted with a Honey Mustard Glaze</a:t>
            </a:r>
          </a:p>
          <a:p>
            <a:pPr algn="ctr"/>
            <a:endParaRPr lang="en-US" sz="1500" dirty="0">
              <a:latin typeface="Copperplate Gothic 29 AB" panose="020B0604020202020204" charset="0"/>
            </a:endParaRPr>
          </a:p>
          <a:p>
            <a:pPr algn="ctr"/>
            <a:r>
              <a:rPr lang="en-US" sz="1500" b="1" i="1" dirty="0">
                <a:latin typeface="Copperplate Gothic 29 AB" panose="020B0604020202020204" charset="0"/>
              </a:rPr>
              <a:t>*</a:t>
            </a:r>
            <a:r>
              <a:rPr lang="en-US" sz="1600" b="1" i="1" dirty="0">
                <a:solidFill>
                  <a:srgbClr val="000000"/>
                </a:solidFill>
                <a:latin typeface="Copperplate Gothic 29 AB" panose="020B0604020202020204" charset="0"/>
              </a:rPr>
              <a:t>Prime Rib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Slow Roasted with Au Jus &amp; Horseradish Sauce</a:t>
            </a:r>
          </a:p>
          <a:p>
            <a:pPr algn="ctr"/>
            <a:endParaRPr lang="en-US" dirty="0">
              <a:latin typeface="Copperplate Gothic 29 AB" panose="020B0604020202020204" charset="0"/>
            </a:endParaRP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*Available as a Carving Station</a:t>
            </a:r>
          </a:p>
          <a:p>
            <a:pPr algn="ctr"/>
            <a:r>
              <a:rPr lang="en-US" sz="1200" dirty="0">
                <a:latin typeface="Copperplate Gothic 29 AB" panose="020B0604020202020204" charset="0"/>
              </a:rPr>
              <a:t>($75.00 Carving Fee will Apply)</a:t>
            </a:r>
          </a:p>
        </p:txBody>
      </p:sp>
    </p:spTree>
    <p:extLst>
      <p:ext uri="{BB962C8B-B14F-4D97-AF65-F5344CB8AC3E}">
        <p14:creationId xmlns:p14="http://schemas.microsoft.com/office/powerpoint/2010/main" val="76098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757</Words>
  <Application>Microsoft Office PowerPoint</Application>
  <PresentationFormat>Custom</PresentationFormat>
  <Paragraphs>152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Canva Sans Bold Italics</vt:lpstr>
      <vt:lpstr>Canva Sans</vt:lpstr>
      <vt:lpstr>League Spartan</vt:lpstr>
      <vt:lpstr>The Seasons Light</vt:lpstr>
      <vt:lpstr>Calibri</vt:lpstr>
      <vt:lpstr>Libre Baskerville Italics</vt:lpstr>
      <vt:lpstr>Cormorant Garamond Medium Bold</vt:lpstr>
      <vt:lpstr>Arial</vt:lpstr>
      <vt:lpstr>Copperplate Gothic 29 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packages</dc:title>
  <cp:lastModifiedBy>Jeff Mignerone</cp:lastModifiedBy>
  <cp:revision>8</cp:revision>
  <cp:lastPrinted>2023-10-11T20:49:23Z</cp:lastPrinted>
  <dcterms:created xsi:type="dcterms:W3CDTF">2006-08-16T00:00:00Z</dcterms:created>
  <dcterms:modified xsi:type="dcterms:W3CDTF">2023-10-13T17:48:49Z</dcterms:modified>
  <dc:identifier>DAFhbhsF2NE</dc:identifier>
</cp:coreProperties>
</file>